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53" r:id="rId3"/>
  </p:sldMasterIdLst>
  <p:sldIdLst>
    <p:sldId id="256" r:id="rId4"/>
    <p:sldId id="264" r:id="rId5"/>
    <p:sldId id="268" r:id="rId6"/>
    <p:sldId id="261" r:id="rId7"/>
    <p:sldId id="265" r:id="rId8"/>
    <p:sldId id="270" r:id="rId9"/>
    <p:sldId id="308" r:id="rId10"/>
    <p:sldId id="309" r:id="rId11"/>
    <p:sldId id="310" r:id="rId12"/>
    <p:sldId id="274" r:id="rId13"/>
    <p:sldId id="284" r:id="rId14"/>
    <p:sldId id="303" r:id="rId15"/>
    <p:sldId id="299" r:id="rId16"/>
    <p:sldId id="301" r:id="rId17"/>
    <p:sldId id="304" r:id="rId18"/>
    <p:sldId id="305" r:id="rId19"/>
    <p:sldId id="306" r:id="rId20"/>
    <p:sldId id="307" r:id="rId21"/>
    <p:sldId id="266" r:id="rId22"/>
    <p:sldId id="262" r:id="rId23"/>
    <p:sldId id="311" r:id="rId24"/>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3">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AEB8"/>
    <a:srgbClr val="FFFFFF"/>
    <a:srgbClr val="F2A4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26" autoAdjust="0"/>
    <p:restoredTop sz="94628" autoAdjust="0"/>
  </p:normalViewPr>
  <p:slideViewPr>
    <p:cSldViewPr>
      <p:cViewPr varScale="1">
        <p:scale>
          <a:sx n="144" d="100"/>
          <a:sy n="144" d="100"/>
        </p:scale>
        <p:origin x="750" y="120"/>
      </p:cViewPr>
      <p:guideLst>
        <p:guide orient="horz" pos="1393"/>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3851920" y="1794902"/>
            <a:ext cx="5292080" cy="1080121"/>
          </a:xfrm>
          <a:prstGeom prst="rect">
            <a:avLst/>
          </a:prstGeom>
        </p:spPr>
        <p:txBody>
          <a:bodyPr anchor="ctr"/>
          <a:lstStyle>
            <a:lvl1pPr marL="0" indent="0" algn="l">
              <a:lnSpc>
                <a:spcPct val="100000"/>
              </a:lnSpc>
              <a:buNone/>
              <a:defRPr b="0" baseline="0">
                <a:solidFill>
                  <a:schemeClr val="bg1"/>
                </a:solidFill>
                <a:latin typeface="+mj-lt"/>
                <a:cs typeface="Arial" pitchFamily="34" charset="0"/>
              </a:defRPr>
            </a:lvl1pPr>
          </a:lstStyle>
          <a:p>
            <a:r>
              <a:rPr lang="en-US" altLang="ko-KR" dirty="0">
                <a:ea typeface="맑은 고딕" pitchFamily="50" charset="-127"/>
              </a:rPr>
              <a:t>FREE </a:t>
            </a:r>
          </a:p>
          <a:p>
            <a:r>
              <a:rPr lang="en-US" altLang="ko-KR" dirty="0">
                <a:ea typeface="맑은 고딕" pitchFamily="50" charset="-127"/>
              </a:rPr>
              <a:t>PPT TEMPLATES</a:t>
            </a:r>
            <a:endParaRPr lang="en-US" altLang="ko-KR" dirty="0"/>
          </a:p>
        </p:txBody>
      </p:sp>
      <p:sp>
        <p:nvSpPr>
          <p:cNvPr id="11" name="Text Placeholder 9"/>
          <p:cNvSpPr>
            <a:spLocks noGrp="1"/>
          </p:cNvSpPr>
          <p:nvPr>
            <p:ph type="body" sz="quarter" idx="11" hasCustomPrompt="1"/>
          </p:nvPr>
        </p:nvSpPr>
        <p:spPr>
          <a:xfrm>
            <a:off x="3851772" y="2947030"/>
            <a:ext cx="5292080" cy="488816"/>
          </a:xfrm>
          <a:prstGeom prst="rect">
            <a:avLst/>
          </a:prstGeom>
        </p:spPr>
        <p:txBody>
          <a:bodyPr anchor="ctr"/>
          <a:lstStyle>
            <a:lvl1pPr marL="0" indent="0" algn="l">
              <a:buNone/>
              <a:defRPr sz="1400" b="0" baseline="0">
                <a:solidFill>
                  <a:schemeClr val="bg1"/>
                </a:solidFill>
                <a:latin typeface="+mn-lt"/>
                <a:cs typeface="Arial" pitchFamily="34" charset="0"/>
              </a:defRPr>
            </a:lvl1pPr>
          </a:lstStyle>
          <a:p>
            <a:pPr>
              <a:spcBef>
                <a:spcPts val="0"/>
              </a:spcBef>
              <a:defRPr/>
            </a:pPr>
            <a:r>
              <a:rPr lang="en-US" altLang="ko-KR" b="1" dirty="0"/>
              <a:t>INSERT THE TITLE </a:t>
            </a:r>
          </a:p>
          <a:p>
            <a:pPr>
              <a:spcBef>
                <a:spcPts val="0"/>
              </a:spcBef>
              <a:defRPr/>
            </a:pPr>
            <a:r>
              <a:rPr lang="en-US" altLang="ko-KR" b="1" dirty="0"/>
              <a:t>OF YOUR PRESENTATION HERE</a:t>
            </a:r>
            <a:endParaRPr lang="en-US" altLang="ko-KR" dirty="0"/>
          </a:p>
        </p:txBody>
      </p:sp>
      <p:pic>
        <p:nvPicPr>
          <p:cNvPr id="1026" name="Picture 2" descr="E:\002-KIMS BUSINESS\007-02-Fullslidesppt-Contents\20161228\02-edu\bulb-item.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52640" y="657349"/>
            <a:ext cx="1765300" cy="391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736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81632"/>
            <a:ext cx="9144000" cy="576064"/>
          </a:xfrm>
          <a:prstGeom prst="rect">
            <a:avLst/>
          </a:prstGeom>
        </p:spPr>
        <p:txBody>
          <a:bodyPr anchor="ctr"/>
          <a:lstStyle>
            <a:lvl1pPr marL="0" indent="0" algn="ctr">
              <a:buNone/>
              <a:defRPr sz="3600" b="0" baseline="0">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757696"/>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Rectangle 4"/>
          <p:cNvSpPr/>
          <p:nvPr userDrawn="1"/>
        </p:nvSpPr>
        <p:spPr>
          <a:xfrm>
            <a:off x="0" y="1759754"/>
            <a:ext cx="9144000" cy="22113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pic>
        <p:nvPicPr>
          <p:cNvPr id="6" name="Picture 2" descr="D:\Fullppt\PNG이미지\핸드폰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23208" y="1042230"/>
            <a:ext cx="2869272" cy="3474631"/>
          </a:xfrm>
          <a:prstGeom prst="rect">
            <a:avLst/>
          </a:prstGeom>
          <a:noFill/>
          <a:extLst>
            <a:ext uri="{909E8E84-426E-40DD-AFC4-6F175D3DCCD1}">
              <a14:hiddenFill xmlns:a14="http://schemas.microsoft.com/office/drawing/2010/main">
                <a:solidFill>
                  <a:srgbClr val="FFFFFF"/>
                </a:solidFill>
              </a14:hiddenFill>
            </a:ext>
          </a:extLst>
        </p:spPr>
      </p:pic>
      <p:sp>
        <p:nvSpPr>
          <p:cNvPr id="7" name="Picture Placeholder 2"/>
          <p:cNvSpPr>
            <a:spLocks noGrp="1"/>
          </p:cNvSpPr>
          <p:nvPr>
            <p:ph type="pic" idx="1" hasCustomPrompt="1"/>
          </p:nvPr>
        </p:nvSpPr>
        <p:spPr>
          <a:xfrm>
            <a:off x="7380312" y="1175233"/>
            <a:ext cx="1008112" cy="255610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2" hasCustomPrompt="1"/>
          </p:nvPr>
        </p:nvSpPr>
        <p:spPr>
          <a:xfrm>
            <a:off x="5643269" y="1261134"/>
            <a:ext cx="1654766" cy="2556104"/>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700137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0" y="-1"/>
            <a:ext cx="3059832" cy="514350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 name="Rectangle 1"/>
          <p:cNvSpPr/>
          <p:nvPr userDrawn="1"/>
        </p:nvSpPr>
        <p:spPr>
          <a:xfrm>
            <a:off x="4860032" y="0"/>
            <a:ext cx="36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Rectangle 2"/>
          <p:cNvSpPr/>
          <p:nvPr userDrawn="1"/>
        </p:nvSpPr>
        <p:spPr>
          <a:xfrm>
            <a:off x="4896032" y="1311750"/>
            <a:ext cx="180000" cy="252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934402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Images and Contents Layout">
    <p:bg>
      <p:bgPr>
        <a:solidFill>
          <a:schemeClr val="accent1"/>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0" y="-1"/>
            <a:ext cx="9144000" cy="307657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3950635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3131840" y="181632"/>
            <a:ext cx="6012160" cy="576064"/>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3131840" y="757696"/>
            <a:ext cx="6012160"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Picture Placeholder 2"/>
          <p:cNvSpPr>
            <a:spLocks noGrp="1"/>
          </p:cNvSpPr>
          <p:nvPr>
            <p:ph type="pic" idx="1" hasCustomPrompt="1"/>
          </p:nvPr>
        </p:nvSpPr>
        <p:spPr>
          <a:xfrm>
            <a:off x="0" y="-1"/>
            <a:ext cx="3059832" cy="5143501"/>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2" hasCustomPrompt="1"/>
          </p:nvPr>
        </p:nvSpPr>
        <p:spPr>
          <a:xfrm>
            <a:off x="3146470" y="1131590"/>
            <a:ext cx="3059832" cy="401191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9888771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5" name="Rectangle 4"/>
          <p:cNvSpPr/>
          <p:nvPr userDrawn="1"/>
        </p:nvSpPr>
        <p:spPr>
          <a:xfrm>
            <a:off x="0" y="411510"/>
            <a:ext cx="6444208" cy="43204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 name="Picture Placeholder 2"/>
          <p:cNvSpPr>
            <a:spLocks noGrp="1"/>
          </p:cNvSpPr>
          <p:nvPr>
            <p:ph type="pic" idx="1" hasCustomPrompt="1"/>
          </p:nvPr>
        </p:nvSpPr>
        <p:spPr>
          <a:xfrm>
            <a:off x="135622" y="195487"/>
            <a:ext cx="1944216" cy="475252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0" hasCustomPrompt="1"/>
          </p:nvPr>
        </p:nvSpPr>
        <p:spPr>
          <a:xfrm>
            <a:off x="2223854" y="195487"/>
            <a:ext cx="1944216" cy="475252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1" hasCustomPrompt="1"/>
          </p:nvPr>
        </p:nvSpPr>
        <p:spPr>
          <a:xfrm>
            <a:off x="4312086" y="195487"/>
            <a:ext cx="1944216" cy="4752526"/>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7421378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Images and Contents Layout">
    <p:bg>
      <p:bgPr>
        <a:solidFill>
          <a:schemeClr val="accent1"/>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6444208" y="267494"/>
            <a:ext cx="2160000" cy="2160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0" hasCustomPrompt="1"/>
          </p:nvPr>
        </p:nvSpPr>
        <p:spPr>
          <a:xfrm>
            <a:off x="6444208" y="2715766"/>
            <a:ext cx="2160000" cy="2160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1" hasCustomPrompt="1"/>
          </p:nvPr>
        </p:nvSpPr>
        <p:spPr>
          <a:xfrm>
            <a:off x="3986213" y="267494"/>
            <a:ext cx="2160000" cy="2160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2" hasCustomPrompt="1"/>
          </p:nvPr>
        </p:nvSpPr>
        <p:spPr>
          <a:xfrm>
            <a:off x="3986213" y="2715766"/>
            <a:ext cx="2160000" cy="2160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2093977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8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395536" y="3291830"/>
            <a:ext cx="8748464" cy="576064"/>
          </a:xfrm>
          <a:prstGeom prst="rect">
            <a:avLst/>
          </a:prstGeom>
        </p:spPr>
        <p:txBody>
          <a:bodyPr anchor="ctr"/>
          <a:lstStyle>
            <a:lvl1pPr marL="0" indent="0" algn="l">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395536" y="3867894"/>
            <a:ext cx="8748464" cy="288032"/>
          </a:xfrm>
          <a:prstGeom prst="rect">
            <a:avLst/>
          </a:prstGeom>
        </p:spPr>
        <p:txBody>
          <a:bodyPr anchor="ctr"/>
          <a:lstStyle>
            <a:lvl1pPr marL="0" indent="0" algn="l">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Rectangle 4"/>
          <p:cNvSpPr/>
          <p:nvPr userDrawn="1"/>
        </p:nvSpPr>
        <p:spPr>
          <a:xfrm>
            <a:off x="0" y="4963500"/>
            <a:ext cx="9144000"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p:cNvSpPr/>
          <p:nvPr userDrawn="1"/>
        </p:nvSpPr>
        <p:spPr>
          <a:xfrm>
            <a:off x="0" y="0"/>
            <a:ext cx="9144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Picture Placeholder 2"/>
          <p:cNvSpPr>
            <a:spLocks noGrp="1"/>
          </p:cNvSpPr>
          <p:nvPr>
            <p:ph type="pic" idx="12" hasCustomPrompt="1"/>
          </p:nvPr>
        </p:nvSpPr>
        <p:spPr>
          <a:xfrm>
            <a:off x="467544" y="339502"/>
            <a:ext cx="3312128" cy="2808072"/>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3" hasCustomPrompt="1"/>
          </p:nvPr>
        </p:nvSpPr>
        <p:spPr>
          <a:xfrm>
            <a:off x="3995936" y="339502"/>
            <a:ext cx="4680520" cy="1332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4" hasCustomPrompt="1"/>
          </p:nvPr>
        </p:nvSpPr>
        <p:spPr>
          <a:xfrm>
            <a:off x="3995936" y="1815574"/>
            <a:ext cx="1440000" cy="1332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2" name="Picture Placeholder 2"/>
          <p:cNvSpPr>
            <a:spLocks noGrp="1"/>
          </p:cNvSpPr>
          <p:nvPr>
            <p:ph type="pic" idx="15" hasCustomPrompt="1"/>
          </p:nvPr>
        </p:nvSpPr>
        <p:spPr>
          <a:xfrm>
            <a:off x="5616196" y="1815574"/>
            <a:ext cx="1440000" cy="1332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3" name="Picture Placeholder 2"/>
          <p:cNvSpPr>
            <a:spLocks noGrp="1"/>
          </p:cNvSpPr>
          <p:nvPr>
            <p:ph type="pic" idx="16" hasCustomPrompt="1"/>
          </p:nvPr>
        </p:nvSpPr>
        <p:spPr>
          <a:xfrm>
            <a:off x="7236456" y="1815574"/>
            <a:ext cx="1440000" cy="1332000"/>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6524261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hapes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242646" y="92609"/>
            <a:ext cx="8679898" cy="543185"/>
          </a:xfrm>
          <a:prstGeom prst="rect">
            <a:avLst/>
          </a:prstGeom>
        </p:spPr>
        <p:txBody>
          <a:bodyPr anchor="ctr"/>
          <a:lstStyle>
            <a:lvl1pPr marL="0" indent="0" algn="ctr">
              <a:buNone/>
              <a:defRPr sz="4050" b="0" baseline="0">
                <a:solidFill>
                  <a:schemeClr val="tx1">
                    <a:lumMod val="85000"/>
                    <a:lumOff val="15000"/>
                  </a:schemeClr>
                </a:solidFill>
                <a:latin typeface="+mj-lt"/>
                <a:cs typeface="Arial" pitchFamily="34" charset="0"/>
              </a:defRPr>
            </a:lvl1pPr>
          </a:lstStyle>
          <a:p>
            <a:r>
              <a:rPr lang="en-US" altLang="ko-KR" dirty="0"/>
              <a:t>Fully Editable Shapes</a:t>
            </a:r>
          </a:p>
        </p:txBody>
      </p:sp>
    </p:spTree>
    <p:extLst>
      <p:ext uri="{BB962C8B-B14F-4D97-AF65-F5344CB8AC3E}">
        <p14:creationId xmlns:p14="http://schemas.microsoft.com/office/powerpoint/2010/main" val="31069092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ICON SETS LAYOUT</a:t>
            </a:r>
          </a:p>
        </p:txBody>
      </p:sp>
      <p:sp>
        <p:nvSpPr>
          <p:cNvPr id="11" name="Rounded Rectangle 10"/>
          <p:cNvSpPr/>
          <p:nvPr userDrawn="1"/>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7" name="Rounded Rectangle 16"/>
          <p:cNvSpPr/>
          <p:nvPr userDrawn="1"/>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solidFill>
            </a:endParaRPr>
          </a:p>
        </p:txBody>
      </p:sp>
      <p:sp>
        <p:nvSpPr>
          <p:cNvPr id="18" name="Half Frame 17"/>
          <p:cNvSpPr/>
          <p:nvPr userDrawn="1"/>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Tree>
    <p:extLst>
      <p:ext uri="{BB962C8B-B14F-4D97-AF65-F5344CB8AC3E}">
        <p14:creationId xmlns:p14="http://schemas.microsoft.com/office/powerpoint/2010/main" val="7381822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Break Layout">
    <p:spTree>
      <p:nvGrpSpPr>
        <p:cNvPr id="1" name=""/>
        <p:cNvGrpSpPr/>
        <p:nvPr/>
      </p:nvGrpSpPr>
      <p:grpSpPr>
        <a:xfrm>
          <a:off x="0" y="0"/>
          <a:ext cx="0" cy="0"/>
          <a:chOff x="0" y="0"/>
          <a:chExt cx="0" cy="0"/>
        </a:xfrm>
      </p:grpSpPr>
      <p:sp>
        <p:nvSpPr>
          <p:cNvPr id="3" name="Rectangle 2"/>
          <p:cNvSpPr/>
          <p:nvPr userDrawn="1"/>
        </p:nvSpPr>
        <p:spPr>
          <a:xfrm>
            <a:off x="0" y="2571750"/>
            <a:ext cx="9144000" cy="25717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Rectangle 1"/>
          <p:cNvSpPr/>
          <p:nvPr userDrawn="1"/>
        </p:nvSpPr>
        <p:spPr>
          <a:xfrm>
            <a:off x="2116108" y="843558"/>
            <a:ext cx="4896544" cy="34563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 name="Rectangle 4"/>
          <p:cNvSpPr/>
          <p:nvPr userDrawn="1"/>
        </p:nvSpPr>
        <p:spPr>
          <a:xfrm>
            <a:off x="2116108" y="0"/>
            <a:ext cx="4896544" cy="1954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p:cNvSpPr/>
          <p:nvPr userDrawn="1"/>
        </p:nvSpPr>
        <p:spPr>
          <a:xfrm>
            <a:off x="2116108" y="4948014"/>
            <a:ext cx="4896544" cy="1954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 Placeholder 9"/>
          <p:cNvSpPr>
            <a:spLocks noGrp="1"/>
          </p:cNvSpPr>
          <p:nvPr>
            <p:ph type="body" sz="quarter" idx="10" hasCustomPrompt="1"/>
          </p:nvPr>
        </p:nvSpPr>
        <p:spPr>
          <a:xfrm>
            <a:off x="2116108" y="3049518"/>
            <a:ext cx="4896544" cy="576064"/>
          </a:xfrm>
          <a:prstGeom prst="rect">
            <a:avLst/>
          </a:prstGeom>
        </p:spPr>
        <p:txBody>
          <a:bodyPr anchor="ctr"/>
          <a:lstStyle>
            <a:lvl1pPr marL="0" indent="0" algn="ctr">
              <a:buNone/>
              <a:defRPr sz="3600" b="0" baseline="0">
                <a:solidFill>
                  <a:schemeClr val="bg1"/>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2116108" y="3625582"/>
            <a:ext cx="4896544" cy="288032"/>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pic>
        <p:nvPicPr>
          <p:cNvPr id="2050" name="Picture 2" descr="E:\002-KIMS BUSINESS\007-02-Fullslidesppt-Contents\20161228\02-edu\bulb-item.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flipH="1">
            <a:off x="4155985" y="1156325"/>
            <a:ext cx="816788" cy="1812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235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3572242"/>
            <a:ext cx="9144000" cy="576063"/>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148" y="4148306"/>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Oval 3"/>
          <p:cNvSpPr/>
          <p:nvPr userDrawn="1"/>
        </p:nvSpPr>
        <p:spPr>
          <a:xfrm>
            <a:off x="3311860" y="737642"/>
            <a:ext cx="2520280" cy="25202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Picture 2" descr="E:\002-KIMS BUSINESS\007-02-Fullslidesppt-Contents\20161228\02-edu\bulb-item.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162351" y="1139211"/>
            <a:ext cx="819298" cy="1818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2477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Layout">
    <p:spTree>
      <p:nvGrpSpPr>
        <p:cNvPr id="1" name=""/>
        <p:cNvGrpSpPr/>
        <p:nvPr/>
      </p:nvGrpSpPr>
      <p:grpSpPr>
        <a:xfrm>
          <a:off x="0" y="0"/>
          <a:ext cx="0" cy="0"/>
          <a:chOff x="0" y="0"/>
          <a:chExt cx="0" cy="0"/>
        </a:xfrm>
      </p:grpSpPr>
      <p:sp>
        <p:nvSpPr>
          <p:cNvPr id="6" name="Rectangle 5"/>
          <p:cNvSpPr/>
          <p:nvPr userDrawn="1"/>
        </p:nvSpPr>
        <p:spPr>
          <a:xfrm>
            <a:off x="-2604" y="0"/>
            <a:ext cx="158417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3074" name="Picture 2" descr="E:\002-KIMS BUSINESS\007-02-Fullslidesppt-Contents\20161228\02-edu\bulb-item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89484" y="938231"/>
            <a:ext cx="1584176" cy="3515958"/>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E:\002-KIMS BUSINESS\007-02-Fullslidesppt-Contents\20161228\02-edu\bulb-item.png"/>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r="50000"/>
          <a:stretch/>
        </p:blipFill>
        <p:spPr bwMode="auto">
          <a:xfrm>
            <a:off x="789484" y="938231"/>
            <a:ext cx="792088" cy="35159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5712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Agenda Layout">
    <p:spTree>
      <p:nvGrpSpPr>
        <p:cNvPr id="1" name=""/>
        <p:cNvGrpSpPr/>
        <p:nvPr/>
      </p:nvGrpSpPr>
      <p:grpSpPr>
        <a:xfrm>
          <a:off x="0" y="0"/>
          <a:ext cx="0" cy="0"/>
          <a:chOff x="0" y="0"/>
          <a:chExt cx="0" cy="0"/>
        </a:xfrm>
      </p:grpSpPr>
      <p:sp>
        <p:nvSpPr>
          <p:cNvPr id="6" name="Rectangle 5"/>
          <p:cNvSpPr/>
          <p:nvPr userDrawn="1"/>
        </p:nvSpPr>
        <p:spPr>
          <a:xfrm>
            <a:off x="-2604" y="0"/>
            <a:ext cx="158417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3074" name="Picture 2" descr="E:\002-KIMS BUSINESS\007-02-Fullslidesppt-Contents\20161228\02-edu\bulb-item2.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16735" y="2931790"/>
            <a:ext cx="945499" cy="2098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998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Basic Layout">
    <p:spTree>
      <p:nvGrpSpPr>
        <p:cNvPr id="1" name=""/>
        <p:cNvGrpSpPr/>
        <p:nvPr/>
      </p:nvGrpSpPr>
      <p:grpSpPr>
        <a:xfrm>
          <a:off x="0" y="0"/>
          <a:ext cx="0" cy="0"/>
          <a:chOff x="0" y="0"/>
          <a:chExt cx="0" cy="0"/>
        </a:xfrm>
      </p:grpSpPr>
      <p:sp>
        <p:nvSpPr>
          <p:cNvPr id="2" name="Rectangle 1"/>
          <p:cNvSpPr/>
          <p:nvPr userDrawn="1"/>
        </p:nvSpPr>
        <p:spPr>
          <a:xfrm>
            <a:off x="0" y="3399842"/>
            <a:ext cx="9144000" cy="17436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Oval 3"/>
          <p:cNvSpPr/>
          <p:nvPr userDrawn="1"/>
        </p:nvSpPr>
        <p:spPr>
          <a:xfrm>
            <a:off x="4043561" y="2859782"/>
            <a:ext cx="1080120" cy="1080120"/>
          </a:xfrm>
          <a:prstGeom prst="ellipse">
            <a:avLst/>
          </a:prstGeom>
          <a:solidFill>
            <a:schemeClr val="accent1"/>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Picture 2" descr="E:\002-KIMS BUSINESS\007-02-Fullslidesppt-Contents\20161228\02-edu\bulb-item.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408057" y="3010192"/>
            <a:ext cx="351128" cy="779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6867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4" name="Rectangle 3"/>
          <p:cNvSpPr/>
          <p:nvPr userDrawn="1"/>
        </p:nvSpPr>
        <p:spPr>
          <a:xfrm>
            <a:off x="0" y="4963500"/>
            <a:ext cx="9144000"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Rectangle 4"/>
          <p:cNvSpPr/>
          <p:nvPr userDrawn="1"/>
        </p:nvSpPr>
        <p:spPr>
          <a:xfrm>
            <a:off x="0" y="0"/>
            <a:ext cx="9144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129044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Basic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960850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s and Contents Layout">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143508" y="92609"/>
            <a:ext cx="8856984" cy="49582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 Placeholder 9"/>
          <p:cNvSpPr>
            <a:spLocks noGrp="1"/>
          </p:cNvSpPr>
          <p:nvPr>
            <p:ph type="body" sz="quarter" idx="10" hasCustomPrompt="1"/>
          </p:nvPr>
        </p:nvSpPr>
        <p:spPr>
          <a:xfrm>
            <a:off x="0" y="181632"/>
            <a:ext cx="9144000" cy="576064"/>
          </a:xfrm>
          <a:prstGeom prst="rect">
            <a:avLst/>
          </a:prstGeom>
        </p:spPr>
        <p:txBody>
          <a:bodyPr anchor="ctr"/>
          <a:lstStyle>
            <a:lvl1pPr marL="0" indent="0" algn="ctr">
              <a:buNone/>
              <a:defRPr sz="3600" b="0" baseline="0">
                <a:solidFill>
                  <a:schemeClr val="bg1"/>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757696"/>
            <a:ext cx="9144000" cy="288032"/>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 of your subtitle Here</a:t>
            </a:r>
          </a:p>
        </p:txBody>
      </p:sp>
      <p:sp>
        <p:nvSpPr>
          <p:cNvPr id="6" name="Picture Placeholder 2"/>
          <p:cNvSpPr>
            <a:spLocks noGrp="1"/>
          </p:cNvSpPr>
          <p:nvPr>
            <p:ph type="pic" idx="12" hasCustomPrompt="1"/>
          </p:nvPr>
        </p:nvSpPr>
        <p:spPr>
          <a:xfrm>
            <a:off x="0" y="1347774"/>
            <a:ext cx="2160240" cy="187204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3" hasCustomPrompt="1"/>
          </p:nvPr>
        </p:nvSpPr>
        <p:spPr>
          <a:xfrm>
            <a:off x="2327920" y="1347774"/>
            <a:ext cx="2160240" cy="187204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4" hasCustomPrompt="1"/>
          </p:nvPr>
        </p:nvSpPr>
        <p:spPr>
          <a:xfrm>
            <a:off x="4655840" y="1347774"/>
            <a:ext cx="2160240" cy="187204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9" name="Picture Placeholder 2"/>
          <p:cNvSpPr>
            <a:spLocks noGrp="1"/>
          </p:cNvSpPr>
          <p:nvPr>
            <p:ph type="pic" idx="15" hasCustomPrompt="1"/>
          </p:nvPr>
        </p:nvSpPr>
        <p:spPr>
          <a:xfrm>
            <a:off x="6983760" y="1347774"/>
            <a:ext cx="2160240" cy="187204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Rectangle 2"/>
          <p:cNvSpPr/>
          <p:nvPr userDrawn="1"/>
        </p:nvSpPr>
        <p:spPr>
          <a:xfrm>
            <a:off x="0" y="3219822"/>
            <a:ext cx="2160000" cy="15841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Rectangle 11"/>
          <p:cNvSpPr/>
          <p:nvPr userDrawn="1"/>
        </p:nvSpPr>
        <p:spPr>
          <a:xfrm>
            <a:off x="2328000" y="3219822"/>
            <a:ext cx="2160000" cy="15841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Rectangle 12"/>
          <p:cNvSpPr/>
          <p:nvPr userDrawn="1"/>
        </p:nvSpPr>
        <p:spPr>
          <a:xfrm>
            <a:off x="4656000" y="3219822"/>
            <a:ext cx="2160000" cy="15841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Rectangle 13"/>
          <p:cNvSpPr/>
          <p:nvPr userDrawn="1"/>
        </p:nvSpPr>
        <p:spPr>
          <a:xfrm>
            <a:off x="6984000" y="3219822"/>
            <a:ext cx="2160000" cy="15841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615967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7" name="Rectangle 6"/>
          <p:cNvSpPr/>
          <p:nvPr userDrawn="1"/>
        </p:nvSpPr>
        <p:spPr>
          <a:xfrm>
            <a:off x="0" y="2932113"/>
            <a:ext cx="9144000" cy="22113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0" name="Text Placeholder 9"/>
          <p:cNvSpPr>
            <a:spLocks noGrp="1"/>
          </p:cNvSpPr>
          <p:nvPr>
            <p:ph type="body" sz="quarter" idx="10" hasCustomPrompt="1"/>
          </p:nvPr>
        </p:nvSpPr>
        <p:spPr>
          <a:xfrm>
            <a:off x="0" y="181632"/>
            <a:ext cx="9144000" cy="576064"/>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757696"/>
            <a:ext cx="9144000" cy="288032"/>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3" descr="D:\Fullppt\005-PNG이미지\노트북.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555776" y="1131590"/>
            <a:ext cx="7230270" cy="3677432"/>
          </a:xfrm>
          <a:prstGeom prst="rect">
            <a:avLst/>
          </a:prstGeom>
          <a:noFill/>
          <a:extLst>
            <a:ext uri="{909E8E84-426E-40DD-AFC4-6F175D3DCCD1}">
              <a14:hiddenFill xmlns:a14="http://schemas.microsoft.com/office/drawing/2010/main">
                <a:solidFill>
                  <a:srgbClr val="FFFFFF"/>
                </a:solidFill>
              </a14:hiddenFill>
            </a:ext>
          </a:extLst>
        </p:spPr>
      </p:pic>
      <p:sp>
        <p:nvSpPr>
          <p:cNvPr id="6" name="Picture Placeholder 2"/>
          <p:cNvSpPr>
            <a:spLocks noGrp="1"/>
          </p:cNvSpPr>
          <p:nvPr>
            <p:ph type="pic" idx="1" hasCustomPrompt="1"/>
          </p:nvPr>
        </p:nvSpPr>
        <p:spPr>
          <a:xfrm>
            <a:off x="4513480" y="1626257"/>
            <a:ext cx="3465217" cy="2562605"/>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Rectangle 2"/>
          <p:cNvSpPr/>
          <p:nvPr userDrawn="1"/>
        </p:nvSpPr>
        <p:spPr>
          <a:xfrm>
            <a:off x="467544" y="3363838"/>
            <a:ext cx="3024336" cy="10081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32605888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6683050"/>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7555548"/>
      </p:ext>
    </p:extLst>
  </p:cSld>
  <p:clrMap bg1="lt1" tx1="dk1" bg2="lt2" tx2="dk2" accent1="accent1" accent2="accent2" accent3="accent3" accent4="accent4" accent5="accent5" accent6="accent6" hlink="hlink" folHlink="folHlink"/>
  <p:sldLayoutIdLst>
    <p:sldLayoutId id="2147483659" r:id="rId1"/>
    <p:sldLayoutId id="2147483672" r:id="rId2"/>
    <p:sldLayoutId id="2147483670" r:id="rId3"/>
    <p:sldLayoutId id="2147483652" r:id="rId4"/>
    <p:sldLayoutId id="2147483671" r:id="rId5"/>
    <p:sldLayoutId id="2147483655" r:id="rId6"/>
    <p:sldLayoutId id="2147483662" r:id="rId7"/>
    <p:sldLayoutId id="2147483663" r:id="rId8"/>
    <p:sldLayoutId id="2147483665" r:id="rId9"/>
    <p:sldLayoutId id="2147483666" r:id="rId10"/>
    <p:sldLayoutId id="2147483667" r:id="rId11"/>
    <p:sldLayoutId id="2147483664" r:id="rId12"/>
    <p:sldLayoutId id="2147483668" r:id="rId13"/>
    <p:sldLayoutId id="2147483669" r:id="rId14"/>
    <p:sldLayoutId id="2147483673" r:id="rId15"/>
    <p:sldLayoutId id="2147483656" r:id="rId16"/>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710703"/>
      </p:ext>
    </p:extLst>
  </p:cSld>
  <p:clrMap bg1="lt1" tx1="dk1" bg2="lt2" tx2="dk2" accent1="accent1" accent2="accent2" accent3="accent3" accent4="accent4" accent5="accent5" accent6="accent6" hlink="hlink" folHlink="folHlink"/>
  <p:sldLayoutIdLst>
    <p:sldLayoutId id="2147483654" r:id="rId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png"/><Relationship Id="rId1" Type="http://schemas.openxmlformats.org/officeDocument/2006/relationships/slideLayout" Target="../slideLayouts/slideLayout4.xml"/><Relationship Id="rId4" Type="http://schemas.openxmlformats.org/officeDocument/2006/relationships/image" Target="../media/image18.jpeg"/></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8.xml"/><Relationship Id="rId6" Type="http://schemas.openxmlformats.org/officeDocument/2006/relationships/image" Target="../media/image29.jpeg"/><Relationship Id="rId5" Type="http://schemas.openxmlformats.org/officeDocument/2006/relationships/image" Target="../media/image28.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347864" y="843558"/>
            <a:ext cx="5292080" cy="1731267"/>
          </a:xfrm>
        </p:spPr>
        <p:txBody>
          <a:bodyPr/>
          <a:lstStyle/>
          <a:p>
            <a:r>
              <a:rPr lang="vi-VN" altLang="ko-KR" sz="3600" dirty="0">
                <a:ea typeface="맑은 고딕" pitchFamily="50" charset="-127"/>
              </a:rPr>
              <a:t>Dự án: </a:t>
            </a:r>
            <a:r>
              <a:rPr lang="en-US" altLang="ko-KR" sz="3600" dirty="0">
                <a:ea typeface="맑은 고딕" pitchFamily="50" charset="-127"/>
              </a:rPr>
              <a:t> </a:t>
            </a:r>
          </a:p>
          <a:p>
            <a:r>
              <a:rPr lang="vi-VN" b="1" dirty="0"/>
              <a:t>Phần mềm hỗ trợ tìm nhà (phòng) trọ</a:t>
            </a:r>
            <a:endParaRPr lang="en-US" altLang="ko-KR" sz="3600" dirty="0"/>
          </a:p>
        </p:txBody>
      </p:sp>
      <p:sp>
        <p:nvSpPr>
          <p:cNvPr id="4" name="Text Placeholder 3"/>
          <p:cNvSpPr>
            <a:spLocks noGrp="1"/>
          </p:cNvSpPr>
          <p:nvPr>
            <p:ph type="body" sz="quarter" idx="11"/>
          </p:nvPr>
        </p:nvSpPr>
        <p:spPr>
          <a:xfrm>
            <a:off x="6084168" y="3321752"/>
            <a:ext cx="2304404" cy="1424920"/>
          </a:xfrm>
        </p:spPr>
        <p:txBody>
          <a:bodyPr/>
          <a:lstStyle/>
          <a:p>
            <a:pPr>
              <a:spcBef>
                <a:spcPts val="0"/>
              </a:spcBef>
              <a:defRPr/>
            </a:pPr>
            <a:r>
              <a:rPr lang="vi-VN" altLang="ko-KR" dirty="0"/>
              <a:t>Thành viên:</a:t>
            </a:r>
          </a:p>
          <a:p>
            <a:pPr>
              <a:spcBef>
                <a:spcPts val="0"/>
              </a:spcBef>
              <a:defRPr/>
            </a:pPr>
            <a:r>
              <a:rPr lang="vi-VN" altLang="ko-KR" dirty="0"/>
              <a:t>PHẠM NGỌC VIỆT</a:t>
            </a:r>
          </a:p>
          <a:p>
            <a:pPr>
              <a:spcBef>
                <a:spcPts val="0"/>
              </a:spcBef>
              <a:defRPr/>
            </a:pPr>
            <a:r>
              <a:rPr lang="vi-VN" altLang="ko-KR" dirty="0"/>
              <a:t>PHAN VIỆT LINH</a:t>
            </a:r>
          </a:p>
          <a:p>
            <a:pPr>
              <a:spcBef>
                <a:spcPts val="0"/>
              </a:spcBef>
              <a:defRPr/>
            </a:pPr>
            <a:r>
              <a:rPr lang="vi-VN" altLang="ko-KR" dirty="0"/>
              <a:t>NGUYỀN VĂN QUỲNH</a:t>
            </a:r>
          </a:p>
          <a:p>
            <a:pPr>
              <a:spcBef>
                <a:spcPts val="0"/>
              </a:spcBef>
              <a:defRPr/>
            </a:pPr>
            <a:r>
              <a:rPr lang="vi-VN" altLang="ko-KR" dirty="0"/>
              <a:t>NGUYỄN TRUNG KIÊN</a:t>
            </a:r>
            <a:endParaRPr lang="en-US" altLang="ko-KR" dirty="0"/>
          </a:p>
        </p:txBody>
      </p:sp>
      <p:sp>
        <p:nvSpPr>
          <p:cNvPr id="8" name="Text Placeholder 3"/>
          <p:cNvSpPr txBox="1">
            <a:spLocks/>
          </p:cNvSpPr>
          <p:nvPr/>
        </p:nvSpPr>
        <p:spPr>
          <a:xfrm>
            <a:off x="3419872" y="2931790"/>
            <a:ext cx="2448272" cy="389962"/>
          </a:xfrm>
          <a:prstGeom prst="rect">
            <a:avLst/>
          </a:prstGeom>
        </p:spPr>
        <p:txBody>
          <a:bodyPr anchor="ctr"/>
          <a:lstStyle>
            <a:lvl1pPr marL="0" indent="0" algn="l" defTabSz="914400" rtl="0" eaLnBrk="1" latinLnBrk="1" hangingPunct="1">
              <a:spcBef>
                <a:spcPct val="20000"/>
              </a:spcBef>
              <a:buFont typeface="Arial" pitchFamily="34" charset="0"/>
              <a:buNone/>
              <a:defRPr sz="1400" b="0" kern="1200" baseline="0">
                <a:solidFill>
                  <a:schemeClr val="bg1"/>
                </a:solidFill>
                <a:latin typeface="+mn-lt"/>
                <a:ea typeface="+mn-ea"/>
                <a:cs typeface="Arial" pitchFamily="34" charset="0"/>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defRPr/>
            </a:pPr>
            <a:r>
              <a:rPr lang="vi-VN" altLang="ko-KR" dirty="0"/>
              <a:t>Giảng Viên Hướng Dẫn: MAI XUÂN TRÁNG</a:t>
            </a:r>
            <a:endParaRPr lang="en-US" altLang="ko-KR" dirty="0"/>
          </a:p>
        </p:txBody>
      </p:sp>
    </p:spTree>
    <p:extLst>
      <p:ext uri="{BB962C8B-B14F-4D97-AF65-F5344CB8AC3E}">
        <p14:creationId xmlns:p14="http://schemas.microsoft.com/office/powerpoint/2010/main" val="29718413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rapezoid 18"/>
          <p:cNvSpPr/>
          <p:nvPr/>
        </p:nvSpPr>
        <p:spPr>
          <a:xfrm rot="5400000">
            <a:off x="3551985" y="2172250"/>
            <a:ext cx="2736052" cy="1518828"/>
          </a:xfrm>
          <a:prstGeom prst="trapezoid">
            <a:avLst>
              <a:gd name="adj" fmla="val 72234"/>
            </a:avLst>
          </a:prstGeom>
          <a:gradFill>
            <a:gsLst>
              <a:gs pos="0">
                <a:schemeClr val="accent1">
                  <a:lumMod val="50000"/>
                  <a:lumOff val="50000"/>
                </a:schemeClr>
              </a:gs>
              <a:gs pos="50000">
                <a:schemeClr val="accent1">
                  <a:lumMod val="40000"/>
                  <a:lumOff val="60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Text Placeholder 1"/>
          <p:cNvSpPr>
            <a:spLocks noGrp="1"/>
          </p:cNvSpPr>
          <p:nvPr>
            <p:ph type="body" sz="quarter" idx="10"/>
          </p:nvPr>
        </p:nvSpPr>
        <p:spPr/>
        <p:txBody>
          <a:bodyPr/>
          <a:lstStyle/>
          <a:p>
            <a:r>
              <a:rPr lang="vi-VN" altLang="ko-KR" dirty="0"/>
              <a:t>Công nghệ sử dụng</a:t>
            </a:r>
            <a:endParaRPr lang="ko-KR" altLang="en-US" dirty="0"/>
          </a:p>
        </p:txBody>
      </p:sp>
      <p:sp>
        <p:nvSpPr>
          <p:cNvPr id="4" name="Rounded Rectangle 3"/>
          <p:cNvSpPr/>
          <p:nvPr/>
        </p:nvSpPr>
        <p:spPr>
          <a:xfrm>
            <a:off x="651681" y="1399883"/>
            <a:ext cx="540000" cy="3060017"/>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ounded Rectangle 5"/>
          <p:cNvSpPr/>
          <p:nvPr/>
        </p:nvSpPr>
        <p:spPr>
          <a:xfrm>
            <a:off x="1403648" y="1399883"/>
            <a:ext cx="540000" cy="3060017"/>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Rounded Rectangle 6"/>
          <p:cNvSpPr/>
          <p:nvPr/>
        </p:nvSpPr>
        <p:spPr>
          <a:xfrm>
            <a:off x="2155615" y="1399883"/>
            <a:ext cx="540000" cy="3060017"/>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Rounded Rectangle 7"/>
          <p:cNvSpPr/>
          <p:nvPr/>
        </p:nvSpPr>
        <p:spPr>
          <a:xfrm>
            <a:off x="2907582" y="1399883"/>
            <a:ext cx="540000" cy="3060017"/>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Rounded Rectangle 8"/>
          <p:cNvSpPr/>
          <p:nvPr/>
        </p:nvSpPr>
        <p:spPr>
          <a:xfrm>
            <a:off x="3659549" y="1399883"/>
            <a:ext cx="540000" cy="3060017"/>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Oval 4"/>
          <p:cNvSpPr/>
          <p:nvPr/>
        </p:nvSpPr>
        <p:spPr>
          <a:xfrm>
            <a:off x="5245101" y="2317823"/>
            <a:ext cx="1224136" cy="122413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14" name="Group 13"/>
          <p:cNvGrpSpPr/>
          <p:nvPr/>
        </p:nvGrpSpPr>
        <p:grpSpPr>
          <a:xfrm rot="3411746">
            <a:off x="5587356" y="2382006"/>
            <a:ext cx="480665" cy="1023698"/>
            <a:chOff x="6777274" y="1831284"/>
            <a:chExt cx="552841" cy="1177414"/>
          </a:xfrm>
        </p:grpSpPr>
        <p:grpSp>
          <p:nvGrpSpPr>
            <p:cNvPr id="15" name="Group 14"/>
            <p:cNvGrpSpPr/>
            <p:nvPr/>
          </p:nvGrpSpPr>
          <p:grpSpPr>
            <a:xfrm>
              <a:off x="6939980" y="1831284"/>
              <a:ext cx="385719" cy="718117"/>
              <a:chOff x="6783521" y="1654812"/>
              <a:chExt cx="726841" cy="1353205"/>
            </a:xfrm>
          </p:grpSpPr>
          <p:sp>
            <p:nvSpPr>
              <p:cNvPr id="17" name="Freeform 16"/>
              <p:cNvSpPr/>
              <p:nvPr/>
            </p:nvSpPr>
            <p:spPr>
              <a:xfrm>
                <a:off x="6783521" y="1886618"/>
                <a:ext cx="726841" cy="1121399"/>
              </a:xfrm>
              <a:custGeom>
                <a:avLst/>
                <a:gdLst/>
                <a:ahLst/>
                <a:cxnLst/>
                <a:rect l="l" t="t" r="r" b="b"/>
                <a:pathLst>
                  <a:path w="726841" h="1121399">
                    <a:moveTo>
                      <a:pt x="236325" y="1049494"/>
                    </a:moveTo>
                    <a:lnTo>
                      <a:pt x="495287" y="1049494"/>
                    </a:lnTo>
                    <a:cubicBezTo>
                      <a:pt x="491080" y="1064561"/>
                      <a:pt x="487966" y="1079199"/>
                      <a:pt x="485273" y="1093187"/>
                    </a:cubicBezTo>
                    <a:lnTo>
                      <a:pt x="245258" y="1092728"/>
                    </a:lnTo>
                    <a:close/>
                    <a:moveTo>
                      <a:pt x="363421" y="203844"/>
                    </a:moveTo>
                    <a:cubicBezTo>
                      <a:pt x="401307" y="203844"/>
                      <a:pt x="432020" y="234557"/>
                      <a:pt x="432020" y="272443"/>
                    </a:cubicBezTo>
                    <a:cubicBezTo>
                      <a:pt x="432020" y="310329"/>
                      <a:pt x="401307" y="341042"/>
                      <a:pt x="363421" y="341042"/>
                    </a:cubicBezTo>
                    <a:cubicBezTo>
                      <a:pt x="325534" y="341042"/>
                      <a:pt x="294821" y="310329"/>
                      <a:pt x="294821" y="272443"/>
                    </a:cubicBezTo>
                    <a:cubicBezTo>
                      <a:pt x="294821" y="234557"/>
                      <a:pt x="325534" y="203844"/>
                      <a:pt x="363421" y="203844"/>
                    </a:cubicBezTo>
                    <a:close/>
                    <a:moveTo>
                      <a:pt x="363421" y="135244"/>
                    </a:moveTo>
                    <a:cubicBezTo>
                      <a:pt x="287648" y="135244"/>
                      <a:pt x="226222" y="196671"/>
                      <a:pt x="226222" y="272443"/>
                    </a:cubicBezTo>
                    <a:cubicBezTo>
                      <a:pt x="226222" y="348216"/>
                      <a:pt x="287648" y="409642"/>
                      <a:pt x="363421" y="409642"/>
                    </a:cubicBezTo>
                    <a:cubicBezTo>
                      <a:pt x="439193" y="409642"/>
                      <a:pt x="500619" y="348216"/>
                      <a:pt x="500619" y="272443"/>
                    </a:cubicBezTo>
                    <a:cubicBezTo>
                      <a:pt x="500619" y="196671"/>
                      <a:pt x="439193" y="135244"/>
                      <a:pt x="363421" y="135244"/>
                    </a:cubicBezTo>
                    <a:close/>
                    <a:moveTo>
                      <a:pt x="196200" y="0"/>
                    </a:moveTo>
                    <a:cubicBezTo>
                      <a:pt x="300307" y="58658"/>
                      <a:pt x="427219" y="59450"/>
                      <a:pt x="531959" y="2129"/>
                    </a:cubicBezTo>
                    <a:cubicBezTo>
                      <a:pt x="645195" y="251105"/>
                      <a:pt x="615578" y="521951"/>
                      <a:pt x="565642" y="749813"/>
                    </a:cubicBezTo>
                    <a:lnTo>
                      <a:pt x="726841" y="904479"/>
                    </a:lnTo>
                    <a:lnTo>
                      <a:pt x="700460" y="1113326"/>
                    </a:lnTo>
                    <a:lnTo>
                      <a:pt x="510728" y="982128"/>
                    </a:lnTo>
                    <a:lnTo>
                      <a:pt x="503274" y="1014651"/>
                    </a:lnTo>
                    <a:lnTo>
                      <a:pt x="228241" y="1014651"/>
                    </a:lnTo>
                    <a:cubicBezTo>
                      <a:pt x="226194" y="1005458"/>
                      <a:pt x="223902" y="996068"/>
                      <a:pt x="221524" y="986461"/>
                    </a:cubicBezTo>
                    <a:lnTo>
                      <a:pt x="26381" y="1121399"/>
                    </a:lnTo>
                    <a:lnTo>
                      <a:pt x="0" y="912552"/>
                    </a:lnTo>
                    <a:lnTo>
                      <a:pt x="162681" y="756465"/>
                    </a:lnTo>
                    <a:lnTo>
                      <a:pt x="163137" y="757906"/>
                    </a:lnTo>
                    <a:lnTo>
                      <a:pt x="165881" y="748957"/>
                    </a:lnTo>
                    <a:cubicBezTo>
                      <a:pt x="117348" y="521774"/>
                      <a:pt x="87568" y="246912"/>
                      <a:pt x="1962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Freeform 17"/>
              <p:cNvSpPr/>
              <p:nvPr/>
            </p:nvSpPr>
            <p:spPr>
              <a:xfrm>
                <a:off x="6997804" y="1654812"/>
                <a:ext cx="298274" cy="244742"/>
              </a:xfrm>
              <a:custGeom>
                <a:avLst/>
                <a:gdLst/>
                <a:ahLst/>
                <a:cxnLst/>
                <a:rect l="l" t="t" r="r" b="b"/>
                <a:pathLst>
                  <a:path w="298274" h="244742">
                    <a:moveTo>
                      <a:pt x="147328" y="0"/>
                    </a:moveTo>
                    <a:cubicBezTo>
                      <a:pt x="212319" y="65590"/>
                      <a:pt x="261867" y="134854"/>
                      <a:pt x="298274" y="206570"/>
                    </a:cubicBezTo>
                    <a:cubicBezTo>
                      <a:pt x="205418" y="258299"/>
                      <a:pt x="92251" y="257374"/>
                      <a:pt x="0" y="204273"/>
                    </a:cubicBezTo>
                    <a:cubicBezTo>
                      <a:pt x="35363" y="132633"/>
                      <a:pt x="83678" y="64016"/>
                      <a:pt x="14732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6" name="Freeform 15"/>
            <p:cNvSpPr/>
            <p:nvPr/>
          </p:nvSpPr>
          <p:spPr>
            <a:xfrm>
              <a:off x="6777274" y="2572267"/>
              <a:ext cx="552841" cy="436431"/>
            </a:xfrm>
            <a:custGeom>
              <a:avLst/>
              <a:gdLst/>
              <a:ahLst/>
              <a:cxnLst/>
              <a:rect l="l" t="t" r="r" b="b"/>
              <a:pathLst>
                <a:path w="935319" h="738371">
                  <a:moveTo>
                    <a:pt x="570246" y="5904"/>
                  </a:moveTo>
                  <a:cubicBezTo>
                    <a:pt x="462283" y="64891"/>
                    <a:pt x="426421" y="317189"/>
                    <a:pt x="649701" y="474399"/>
                  </a:cubicBezTo>
                  <a:cubicBezTo>
                    <a:pt x="593836" y="327977"/>
                    <a:pt x="630970" y="255746"/>
                    <a:pt x="667057" y="182470"/>
                  </a:cubicBezTo>
                  <a:cubicBezTo>
                    <a:pt x="667659" y="219721"/>
                    <a:pt x="629598" y="299814"/>
                    <a:pt x="723199" y="346469"/>
                  </a:cubicBezTo>
                  <a:cubicBezTo>
                    <a:pt x="679394" y="206128"/>
                    <a:pt x="864427" y="161920"/>
                    <a:pt x="670152" y="6949"/>
                  </a:cubicBezTo>
                  <a:cubicBezTo>
                    <a:pt x="951156" y="47548"/>
                    <a:pt x="868526" y="190548"/>
                    <a:pt x="935319" y="334595"/>
                  </a:cubicBezTo>
                  <a:cubicBezTo>
                    <a:pt x="886447" y="343095"/>
                    <a:pt x="815632" y="212619"/>
                    <a:pt x="831546" y="274410"/>
                  </a:cubicBezTo>
                  <a:cubicBezTo>
                    <a:pt x="915063" y="518579"/>
                    <a:pt x="665249" y="525551"/>
                    <a:pt x="744586" y="738371"/>
                  </a:cubicBezTo>
                  <a:cubicBezTo>
                    <a:pt x="498005" y="724435"/>
                    <a:pt x="570128" y="495242"/>
                    <a:pt x="454164" y="439509"/>
                  </a:cubicBezTo>
                  <a:cubicBezTo>
                    <a:pt x="422689" y="433882"/>
                    <a:pt x="384944" y="459601"/>
                    <a:pt x="454829" y="574141"/>
                  </a:cubicBezTo>
                  <a:cubicBezTo>
                    <a:pt x="47812" y="270832"/>
                    <a:pt x="333584" y="22904"/>
                    <a:pt x="570246" y="5904"/>
                  </a:cubicBezTo>
                  <a:close/>
                  <a:moveTo>
                    <a:pt x="0" y="0"/>
                  </a:moveTo>
                  <a:lnTo>
                    <a:pt x="9284" y="0"/>
                  </a:lnTo>
                  <a:lnTo>
                    <a:pt x="746" y="590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0" name="Oval 9"/>
          <p:cNvSpPr/>
          <p:nvPr/>
        </p:nvSpPr>
        <p:spPr>
          <a:xfrm>
            <a:off x="690633" y="1445644"/>
            <a:ext cx="462096" cy="46209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Oval 19"/>
          <p:cNvSpPr/>
          <p:nvPr/>
        </p:nvSpPr>
        <p:spPr>
          <a:xfrm>
            <a:off x="1442600" y="1445644"/>
            <a:ext cx="462096" cy="46209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Oval 20"/>
          <p:cNvSpPr/>
          <p:nvPr/>
        </p:nvSpPr>
        <p:spPr>
          <a:xfrm>
            <a:off x="2194567" y="1445644"/>
            <a:ext cx="462096" cy="46209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Oval 21"/>
          <p:cNvSpPr/>
          <p:nvPr/>
        </p:nvSpPr>
        <p:spPr>
          <a:xfrm>
            <a:off x="2946534" y="1445644"/>
            <a:ext cx="462096" cy="46209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Oval 22"/>
          <p:cNvSpPr/>
          <p:nvPr/>
        </p:nvSpPr>
        <p:spPr>
          <a:xfrm>
            <a:off x="3698501" y="1445644"/>
            <a:ext cx="462096" cy="46209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TextBox 23"/>
          <p:cNvSpPr txBox="1"/>
          <p:nvPr/>
        </p:nvSpPr>
        <p:spPr>
          <a:xfrm>
            <a:off x="658962" y="1475862"/>
            <a:ext cx="533522" cy="400110"/>
          </a:xfrm>
          <a:prstGeom prst="rect">
            <a:avLst/>
          </a:prstGeom>
          <a:noFill/>
        </p:spPr>
        <p:txBody>
          <a:bodyPr wrap="square" rtlCol="0">
            <a:spAutoFit/>
          </a:bodyPr>
          <a:lstStyle/>
          <a:p>
            <a:pPr algn="ctr"/>
            <a:r>
              <a:rPr lang="en-US" altLang="ko-KR" sz="2000" b="1" dirty="0">
                <a:solidFill>
                  <a:schemeClr val="accent1"/>
                </a:solidFill>
                <a:cs typeface="Arial" pitchFamily="34" charset="0"/>
              </a:rPr>
              <a:t>01</a:t>
            </a:r>
            <a:endParaRPr lang="ko-KR" altLang="en-US" sz="2000" b="1" dirty="0">
              <a:solidFill>
                <a:schemeClr val="accent1"/>
              </a:solidFill>
              <a:cs typeface="Arial" pitchFamily="34" charset="0"/>
            </a:endParaRPr>
          </a:p>
        </p:txBody>
      </p:sp>
      <p:sp>
        <p:nvSpPr>
          <p:cNvPr id="25" name="TextBox 24"/>
          <p:cNvSpPr txBox="1"/>
          <p:nvPr/>
        </p:nvSpPr>
        <p:spPr>
          <a:xfrm>
            <a:off x="1410126" y="1474107"/>
            <a:ext cx="533522" cy="400110"/>
          </a:xfrm>
          <a:prstGeom prst="rect">
            <a:avLst/>
          </a:prstGeom>
          <a:noFill/>
        </p:spPr>
        <p:txBody>
          <a:bodyPr wrap="square" rtlCol="0">
            <a:spAutoFit/>
          </a:bodyPr>
          <a:lstStyle/>
          <a:p>
            <a:pPr algn="ctr"/>
            <a:r>
              <a:rPr lang="en-US" altLang="ko-KR" sz="2000" b="1" dirty="0">
                <a:solidFill>
                  <a:schemeClr val="accent2"/>
                </a:solidFill>
                <a:cs typeface="Arial" pitchFamily="34" charset="0"/>
              </a:rPr>
              <a:t>02</a:t>
            </a:r>
            <a:endParaRPr lang="ko-KR" altLang="en-US" sz="2000" b="1" dirty="0">
              <a:solidFill>
                <a:schemeClr val="accent2"/>
              </a:solidFill>
              <a:cs typeface="Arial" pitchFamily="34" charset="0"/>
            </a:endParaRPr>
          </a:p>
        </p:txBody>
      </p:sp>
      <p:sp>
        <p:nvSpPr>
          <p:cNvPr id="26" name="TextBox 25"/>
          <p:cNvSpPr txBox="1"/>
          <p:nvPr/>
        </p:nvSpPr>
        <p:spPr>
          <a:xfrm>
            <a:off x="2161290" y="1472352"/>
            <a:ext cx="533522" cy="400110"/>
          </a:xfrm>
          <a:prstGeom prst="rect">
            <a:avLst/>
          </a:prstGeom>
          <a:noFill/>
        </p:spPr>
        <p:txBody>
          <a:bodyPr wrap="square" rtlCol="0">
            <a:spAutoFit/>
          </a:bodyPr>
          <a:lstStyle/>
          <a:p>
            <a:pPr algn="ctr"/>
            <a:r>
              <a:rPr lang="en-US" altLang="ko-KR" sz="2000" b="1" dirty="0">
                <a:solidFill>
                  <a:schemeClr val="accent1"/>
                </a:solidFill>
                <a:cs typeface="Arial" pitchFamily="34" charset="0"/>
              </a:rPr>
              <a:t>03</a:t>
            </a:r>
            <a:endParaRPr lang="ko-KR" altLang="en-US" sz="2000" b="1" dirty="0">
              <a:solidFill>
                <a:schemeClr val="accent1"/>
              </a:solidFill>
              <a:cs typeface="Arial" pitchFamily="34" charset="0"/>
            </a:endParaRPr>
          </a:p>
        </p:txBody>
      </p:sp>
      <p:sp>
        <p:nvSpPr>
          <p:cNvPr id="27" name="TextBox 26"/>
          <p:cNvSpPr txBox="1"/>
          <p:nvPr/>
        </p:nvSpPr>
        <p:spPr>
          <a:xfrm>
            <a:off x="2912454" y="1470597"/>
            <a:ext cx="533522" cy="400110"/>
          </a:xfrm>
          <a:prstGeom prst="rect">
            <a:avLst/>
          </a:prstGeom>
          <a:noFill/>
        </p:spPr>
        <p:txBody>
          <a:bodyPr wrap="square" rtlCol="0">
            <a:spAutoFit/>
          </a:bodyPr>
          <a:lstStyle/>
          <a:p>
            <a:pPr algn="ctr"/>
            <a:r>
              <a:rPr lang="en-US" altLang="ko-KR" sz="2000" b="1" dirty="0">
                <a:solidFill>
                  <a:schemeClr val="accent1"/>
                </a:solidFill>
                <a:cs typeface="Arial" pitchFamily="34" charset="0"/>
              </a:rPr>
              <a:t>04</a:t>
            </a:r>
            <a:endParaRPr lang="ko-KR" altLang="en-US" sz="2000" b="1" dirty="0">
              <a:solidFill>
                <a:schemeClr val="accent1"/>
              </a:solidFill>
              <a:cs typeface="Arial" pitchFamily="34" charset="0"/>
            </a:endParaRPr>
          </a:p>
        </p:txBody>
      </p:sp>
      <p:sp>
        <p:nvSpPr>
          <p:cNvPr id="28" name="TextBox 27"/>
          <p:cNvSpPr txBox="1"/>
          <p:nvPr/>
        </p:nvSpPr>
        <p:spPr>
          <a:xfrm>
            <a:off x="3663618" y="1468842"/>
            <a:ext cx="533522" cy="400110"/>
          </a:xfrm>
          <a:prstGeom prst="rect">
            <a:avLst/>
          </a:prstGeom>
          <a:noFill/>
        </p:spPr>
        <p:txBody>
          <a:bodyPr wrap="square" rtlCol="0">
            <a:spAutoFit/>
          </a:bodyPr>
          <a:lstStyle/>
          <a:p>
            <a:pPr algn="ctr"/>
            <a:r>
              <a:rPr lang="en-US" altLang="ko-KR" sz="2000" b="1" dirty="0">
                <a:solidFill>
                  <a:schemeClr val="accent1"/>
                </a:solidFill>
                <a:cs typeface="Arial" pitchFamily="34" charset="0"/>
              </a:rPr>
              <a:t>05</a:t>
            </a:r>
            <a:endParaRPr lang="ko-KR" altLang="en-US" sz="2000" b="1" dirty="0">
              <a:solidFill>
                <a:schemeClr val="accent1"/>
              </a:solidFill>
              <a:cs typeface="Arial" pitchFamily="34" charset="0"/>
            </a:endParaRPr>
          </a:p>
        </p:txBody>
      </p:sp>
      <p:sp>
        <p:nvSpPr>
          <p:cNvPr id="29" name="TextBox 28"/>
          <p:cNvSpPr txBox="1"/>
          <p:nvPr/>
        </p:nvSpPr>
        <p:spPr>
          <a:xfrm rot="16200000">
            <a:off x="-264216" y="3011307"/>
            <a:ext cx="2371794" cy="307777"/>
          </a:xfrm>
          <a:prstGeom prst="rect">
            <a:avLst/>
          </a:prstGeom>
          <a:noFill/>
        </p:spPr>
        <p:txBody>
          <a:bodyPr wrap="square" rtlCol="0">
            <a:spAutoFit/>
          </a:bodyPr>
          <a:lstStyle/>
          <a:p>
            <a:pPr algn="r"/>
            <a:r>
              <a:rPr lang="vi-VN" altLang="ko-KR" sz="1400" b="1" dirty="0">
                <a:solidFill>
                  <a:schemeClr val="bg1"/>
                </a:solidFill>
                <a:cs typeface="Arial" pitchFamily="34" charset="0"/>
              </a:rPr>
              <a:t>Sử dụng Android Studio</a:t>
            </a:r>
            <a:endParaRPr lang="ko-KR" altLang="en-US" sz="1400" b="1" dirty="0">
              <a:solidFill>
                <a:schemeClr val="bg1"/>
              </a:solidFill>
              <a:cs typeface="Arial" pitchFamily="34" charset="0"/>
            </a:endParaRPr>
          </a:p>
        </p:txBody>
      </p:sp>
      <p:sp>
        <p:nvSpPr>
          <p:cNvPr id="30" name="TextBox 29"/>
          <p:cNvSpPr txBox="1"/>
          <p:nvPr/>
        </p:nvSpPr>
        <p:spPr>
          <a:xfrm rot="16200000">
            <a:off x="487751" y="3011308"/>
            <a:ext cx="2371794" cy="307777"/>
          </a:xfrm>
          <a:prstGeom prst="rect">
            <a:avLst/>
          </a:prstGeom>
          <a:noFill/>
        </p:spPr>
        <p:txBody>
          <a:bodyPr wrap="square" rtlCol="0">
            <a:spAutoFit/>
          </a:bodyPr>
          <a:lstStyle/>
          <a:p>
            <a:pPr algn="r"/>
            <a:r>
              <a:rPr lang="vi-VN" altLang="ko-KR" sz="1400" b="1" dirty="0">
                <a:solidFill>
                  <a:schemeClr val="bg1"/>
                </a:solidFill>
                <a:cs typeface="Arial" pitchFamily="34" charset="0"/>
              </a:rPr>
              <a:t>Ngôn ngữ lập trình Java</a:t>
            </a:r>
            <a:endParaRPr lang="ko-KR" altLang="en-US" sz="1400" b="1" dirty="0">
              <a:solidFill>
                <a:schemeClr val="bg1"/>
              </a:solidFill>
              <a:cs typeface="Arial" pitchFamily="34" charset="0"/>
            </a:endParaRPr>
          </a:p>
        </p:txBody>
      </p:sp>
      <p:sp>
        <p:nvSpPr>
          <p:cNvPr id="31" name="TextBox 30"/>
          <p:cNvSpPr txBox="1"/>
          <p:nvPr/>
        </p:nvSpPr>
        <p:spPr>
          <a:xfrm rot="16200000">
            <a:off x="1185315" y="3065711"/>
            <a:ext cx="2480599" cy="307777"/>
          </a:xfrm>
          <a:prstGeom prst="rect">
            <a:avLst/>
          </a:prstGeom>
          <a:noFill/>
        </p:spPr>
        <p:txBody>
          <a:bodyPr wrap="square" rtlCol="0">
            <a:spAutoFit/>
          </a:bodyPr>
          <a:lstStyle/>
          <a:p>
            <a:pPr algn="r"/>
            <a:r>
              <a:rPr lang="vi-VN" altLang="ko-KR" sz="1400" b="1" dirty="0">
                <a:solidFill>
                  <a:schemeClr val="bg1"/>
                </a:solidFill>
                <a:cs typeface="Arial" pitchFamily="34" charset="0"/>
              </a:rPr>
              <a:t>Dùng Xampp là Localhost</a:t>
            </a:r>
            <a:endParaRPr lang="ko-KR" altLang="en-US" sz="1400" b="1" dirty="0">
              <a:solidFill>
                <a:schemeClr val="bg1"/>
              </a:solidFill>
              <a:cs typeface="Arial" pitchFamily="34" charset="0"/>
            </a:endParaRPr>
          </a:p>
        </p:txBody>
      </p:sp>
      <p:sp>
        <p:nvSpPr>
          <p:cNvPr id="32" name="TextBox 31"/>
          <p:cNvSpPr txBox="1"/>
          <p:nvPr/>
        </p:nvSpPr>
        <p:spPr>
          <a:xfrm rot="16200000">
            <a:off x="1991685" y="2903589"/>
            <a:ext cx="2371794" cy="523220"/>
          </a:xfrm>
          <a:prstGeom prst="rect">
            <a:avLst/>
          </a:prstGeom>
          <a:noFill/>
        </p:spPr>
        <p:txBody>
          <a:bodyPr wrap="square" rtlCol="0">
            <a:spAutoFit/>
          </a:bodyPr>
          <a:lstStyle/>
          <a:p>
            <a:pPr algn="r"/>
            <a:r>
              <a:rPr lang="vi-VN" altLang="ko-KR" sz="1400" b="1" dirty="0">
                <a:solidFill>
                  <a:schemeClr val="bg1"/>
                </a:solidFill>
                <a:cs typeface="Arial" pitchFamily="34" charset="0"/>
              </a:rPr>
              <a:t>Sử dụng PHP để liên kết Server với app</a:t>
            </a:r>
            <a:endParaRPr lang="ko-KR" altLang="en-US" sz="1400" b="1" dirty="0">
              <a:solidFill>
                <a:schemeClr val="bg1"/>
              </a:solidFill>
              <a:cs typeface="Arial" pitchFamily="34" charset="0"/>
            </a:endParaRPr>
          </a:p>
        </p:txBody>
      </p:sp>
      <p:sp>
        <p:nvSpPr>
          <p:cNvPr id="33" name="TextBox 32"/>
          <p:cNvSpPr txBox="1"/>
          <p:nvPr/>
        </p:nvSpPr>
        <p:spPr>
          <a:xfrm rot="16200000">
            <a:off x="2743652" y="2903590"/>
            <a:ext cx="2371794" cy="523220"/>
          </a:xfrm>
          <a:prstGeom prst="rect">
            <a:avLst/>
          </a:prstGeom>
          <a:noFill/>
        </p:spPr>
        <p:txBody>
          <a:bodyPr wrap="square" rtlCol="0">
            <a:spAutoFit/>
          </a:bodyPr>
          <a:lstStyle/>
          <a:p>
            <a:pPr algn="r"/>
            <a:r>
              <a:rPr lang="vi-VN" altLang="ko-KR" sz="1400" b="1" dirty="0">
                <a:solidFill>
                  <a:schemeClr val="bg1"/>
                </a:solidFill>
                <a:cs typeface="Arial" pitchFamily="34" charset="0"/>
              </a:rPr>
              <a:t>Dùng 000webhost.com làm server</a:t>
            </a:r>
            <a:endParaRPr lang="ko-KR" altLang="en-US" sz="1400" b="1" dirty="0">
              <a:solidFill>
                <a:schemeClr val="bg1"/>
              </a:solidFill>
              <a:cs typeface="Arial" pitchFamily="34" charset="0"/>
            </a:endParaRPr>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832" y="2011809"/>
            <a:ext cx="1841826" cy="1692489"/>
          </a:xfrm>
          <a:prstGeom prst="rect">
            <a:avLst/>
          </a:prstGeom>
        </p:spPr>
      </p:pic>
    </p:spTree>
    <p:extLst>
      <p:ext uri="{BB962C8B-B14F-4D97-AF65-F5344CB8AC3E}">
        <p14:creationId xmlns:p14="http://schemas.microsoft.com/office/powerpoint/2010/main" val="181553941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down)">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anim calcmode="lin" valueType="num">
                                      <p:cBhvr>
                                        <p:cTn id="20" dur="500" fill="hold"/>
                                        <p:tgtEl>
                                          <p:spTgt spid="24"/>
                                        </p:tgtEl>
                                        <p:attrNameLst>
                                          <p:attrName>ppt_w</p:attrName>
                                        </p:attrNameLst>
                                      </p:cBhvr>
                                      <p:tavLst>
                                        <p:tav tm="0">
                                          <p:val>
                                            <p:fltVal val="0"/>
                                          </p:val>
                                        </p:tav>
                                        <p:tav tm="100000">
                                          <p:val>
                                            <p:strVal val="#ppt_w"/>
                                          </p:val>
                                        </p:tav>
                                      </p:tavLst>
                                    </p:anim>
                                    <p:anim calcmode="lin" valueType="num">
                                      <p:cBhvr>
                                        <p:cTn id="21" dur="500" fill="hold"/>
                                        <p:tgtEl>
                                          <p:spTgt spid="24"/>
                                        </p:tgtEl>
                                        <p:attrNameLst>
                                          <p:attrName>ppt_h</p:attrName>
                                        </p:attrNameLst>
                                      </p:cBhvr>
                                      <p:tavLst>
                                        <p:tav tm="0">
                                          <p:val>
                                            <p:fltVal val="0"/>
                                          </p:val>
                                        </p:tav>
                                        <p:tav tm="100000">
                                          <p:val>
                                            <p:strVal val="#ppt_h"/>
                                          </p:val>
                                        </p:tav>
                                      </p:tavLst>
                                    </p:anim>
                                    <p:animEffect transition="in" filter="fade">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53" presetClass="entr" presetSubtype="16" fill="hold" grpId="0" nodeType="click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p:cTn id="27" dur="500" fill="hold"/>
                                        <p:tgtEl>
                                          <p:spTgt spid="30"/>
                                        </p:tgtEl>
                                        <p:attrNameLst>
                                          <p:attrName>ppt_w</p:attrName>
                                        </p:attrNameLst>
                                      </p:cBhvr>
                                      <p:tavLst>
                                        <p:tav tm="0">
                                          <p:val>
                                            <p:fltVal val="0"/>
                                          </p:val>
                                        </p:tav>
                                        <p:tav tm="100000">
                                          <p:val>
                                            <p:strVal val="#ppt_w"/>
                                          </p:val>
                                        </p:tav>
                                      </p:tavLst>
                                    </p:anim>
                                    <p:anim calcmode="lin" valueType="num">
                                      <p:cBhvr>
                                        <p:cTn id="28" dur="500" fill="hold"/>
                                        <p:tgtEl>
                                          <p:spTgt spid="30"/>
                                        </p:tgtEl>
                                        <p:attrNameLst>
                                          <p:attrName>ppt_h</p:attrName>
                                        </p:attrNameLst>
                                      </p:cBhvr>
                                      <p:tavLst>
                                        <p:tav tm="0">
                                          <p:val>
                                            <p:fltVal val="0"/>
                                          </p:val>
                                        </p:tav>
                                        <p:tav tm="100000">
                                          <p:val>
                                            <p:strVal val="#ppt_h"/>
                                          </p:val>
                                        </p:tav>
                                      </p:tavLst>
                                    </p:anim>
                                    <p:animEffect transition="in" filter="fade">
                                      <p:cBhvr>
                                        <p:cTn id="29" dur="500"/>
                                        <p:tgtEl>
                                          <p:spTgt spid="30"/>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 calcmode="lin" valueType="num">
                                      <p:cBhvr>
                                        <p:cTn id="32" dur="500" fill="hold"/>
                                        <p:tgtEl>
                                          <p:spTgt spid="25"/>
                                        </p:tgtEl>
                                        <p:attrNameLst>
                                          <p:attrName>ppt_w</p:attrName>
                                        </p:attrNameLst>
                                      </p:cBhvr>
                                      <p:tavLst>
                                        <p:tav tm="0">
                                          <p:val>
                                            <p:fltVal val="0"/>
                                          </p:val>
                                        </p:tav>
                                        <p:tav tm="100000">
                                          <p:val>
                                            <p:strVal val="#ppt_w"/>
                                          </p:val>
                                        </p:tav>
                                      </p:tavLst>
                                    </p:anim>
                                    <p:anim calcmode="lin" valueType="num">
                                      <p:cBhvr>
                                        <p:cTn id="33" dur="500" fill="hold"/>
                                        <p:tgtEl>
                                          <p:spTgt spid="25"/>
                                        </p:tgtEl>
                                        <p:attrNameLst>
                                          <p:attrName>ppt_h</p:attrName>
                                        </p:attrNameLst>
                                      </p:cBhvr>
                                      <p:tavLst>
                                        <p:tav tm="0">
                                          <p:val>
                                            <p:fltVal val="0"/>
                                          </p:val>
                                        </p:tav>
                                        <p:tav tm="100000">
                                          <p:val>
                                            <p:strVal val="#ppt_h"/>
                                          </p:val>
                                        </p:tav>
                                      </p:tavLst>
                                    </p:anim>
                                    <p:animEffect transition="in" filter="fade">
                                      <p:cBhvr>
                                        <p:cTn id="34" dur="500"/>
                                        <p:tgtEl>
                                          <p:spTgt spid="2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childTnLst>
                          </p:cTn>
                        </p:par>
                      </p:childTnLst>
                    </p:cTn>
                  </p:par>
                  <p:par>
                    <p:cTn id="40" fill="hold">
                      <p:stCondLst>
                        <p:cond delay="indefinite"/>
                      </p:stCondLst>
                      <p:childTnLst>
                        <p:par>
                          <p:cTn id="41" fill="hold">
                            <p:stCondLst>
                              <p:cond delay="0"/>
                            </p:stCondLst>
                            <p:childTnLst>
                              <p:par>
                                <p:cTn id="42" presetID="53" presetClass="entr" presetSubtype="16" fill="hold" grpId="0" nodeType="clickEffect">
                                  <p:stCondLst>
                                    <p:cond delay="0"/>
                                  </p:stCondLst>
                                  <p:childTnLst>
                                    <p:set>
                                      <p:cBhvr>
                                        <p:cTn id="43" dur="1" fill="hold">
                                          <p:stCondLst>
                                            <p:cond delay="0"/>
                                          </p:stCondLst>
                                        </p:cTn>
                                        <p:tgtEl>
                                          <p:spTgt spid="31"/>
                                        </p:tgtEl>
                                        <p:attrNameLst>
                                          <p:attrName>style.visibility</p:attrName>
                                        </p:attrNameLst>
                                      </p:cBhvr>
                                      <p:to>
                                        <p:strVal val="visible"/>
                                      </p:to>
                                    </p:set>
                                    <p:anim calcmode="lin" valueType="num">
                                      <p:cBhvr>
                                        <p:cTn id="44" dur="500" fill="hold"/>
                                        <p:tgtEl>
                                          <p:spTgt spid="31"/>
                                        </p:tgtEl>
                                        <p:attrNameLst>
                                          <p:attrName>ppt_w</p:attrName>
                                        </p:attrNameLst>
                                      </p:cBhvr>
                                      <p:tavLst>
                                        <p:tav tm="0">
                                          <p:val>
                                            <p:fltVal val="0"/>
                                          </p:val>
                                        </p:tav>
                                        <p:tav tm="100000">
                                          <p:val>
                                            <p:strVal val="#ppt_w"/>
                                          </p:val>
                                        </p:tav>
                                      </p:tavLst>
                                    </p:anim>
                                    <p:anim calcmode="lin" valueType="num">
                                      <p:cBhvr>
                                        <p:cTn id="45" dur="500" fill="hold"/>
                                        <p:tgtEl>
                                          <p:spTgt spid="31"/>
                                        </p:tgtEl>
                                        <p:attrNameLst>
                                          <p:attrName>ppt_h</p:attrName>
                                        </p:attrNameLst>
                                      </p:cBhvr>
                                      <p:tavLst>
                                        <p:tav tm="0">
                                          <p:val>
                                            <p:fltVal val="0"/>
                                          </p:val>
                                        </p:tav>
                                        <p:tav tm="100000">
                                          <p:val>
                                            <p:strVal val="#ppt_h"/>
                                          </p:val>
                                        </p:tav>
                                      </p:tavLst>
                                    </p:anim>
                                    <p:animEffect transition="in" filter="fade">
                                      <p:cBhvr>
                                        <p:cTn id="46" dur="500"/>
                                        <p:tgtEl>
                                          <p:spTgt spid="31"/>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anim calcmode="lin" valueType="num">
                                      <p:cBhvr>
                                        <p:cTn id="49" dur="500" fill="hold"/>
                                        <p:tgtEl>
                                          <p:spTgt spid="26"/>
                                        </p:tgtEl>
                                        <p:attrNameLst>
                                          <p:attrName>ppt_w</p:attrName>
                                        </p:attrNameLst>
                                      </p:cBhvr>
                                      <p:tavLst>
                                        <p:tav tm="0">
                                          <p:val>
                                            <p:fltVal val="0"/>
                                          </p:val>
                                        </p:tav>
                                        <p:tav tm="100000">
                                          <p:val>
                                            <p:strVal val="#ppt_w"/>
                                          </p:val>
                                        </p:tav>
                                      </p:tavLst>
                                    </p:anim>
                                    <p:anim calcmode="lin" valueType="num">
                                      <p:cBhvr>
                                        <p:cTn id="50" dur="500" fill="hold"/>
                                        <p:tgtEl>
                                          <p:spTgt spid="26"/>
                                        </p:tgtEl>
                                        <p:attrNameLst>
                                          <p:attrName>ppt_h</p:attrName>
                                        </p:attrNameLst>
                                      </p:cBhvr>
                                      <p:tavLst>
                                        <p:tav tm="0">
                                          <p:val>
                                            <p:fltVal val="0"/>
                                          </p:val>
                                        </p:tav>
                                        <p:tav tm="100000">
                                          <p:val>
                                            <p:strVal val="#ppt_h"/>
                                          </p:val>
                                        </p:tav>
                                      </p:tavLst>
                                    </p:anim>
                                    <p:animEffect transition="in" filter="fade">
                                      <p:cBhvr>
                                        <p:cTn id="51" dur="500"/>
                                        <p:tgtEl>
                                          <p:spTgt spid="26"/>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7"/>
                                        </p:tgtEl>
                                        <p:attrNameLst>
                                          <p:attrName>style.visibility</p:attrName>
                                        </p:attrNameLst>
                                      </p:cBhvr>
                                      <p:to>
                                        <p:strVal val="visible"/>
                                      </p:to>
                                    </p:set>
                                    <p:anim calcmode="lin" valueType="num">
                                      <p:cBhvr>
                                        <p:cTn id="54" dur="500" fill="hold"/>
                                        <p:tgtEl>
                                          <p:spTgt spid="7"/>
                                        </p:tgtEl>
                                        <p:attrNameLst>
                                          <p:attrName>ppt_w</p:attrName>
                                        </p:attrNameLst>
                                      </p:cBhvr>
                                      <p:tavLst>
                                        <p:tav tm="0">
                                          <p:val>
                                            <p:fltVal val="0"/>
                                          </p:val>
                                        </p:tav>
                                        <p:tav tm="100000">
                                          <p:val>
                                            <p:strVal val="#ppt_w"/>
                                          </p:val>
                                        </p:tav>
                                      </p:tavLst>
                                    </p:anim>
                                    <p:anim calcmode="lin" valueType="num">
                                      <p:cBhvr>
                                        <p:cTn id="55" dur="500" fill="hold"/>
                                        <p:tgtEl>
                                          <p:spTgt spid="7"/>
                                        </p:tgtEl>
                                        <p:attrNameLst>
                                          <p:attrName>ppt_h</p:attrName>
                                        </p:attrNameLst>
                                      </p:cBhvr>
                                      <p:tavLst>
                                        <p:tav tm="0">
                                          <p:val>
                                            <p:fltVal val="0"/>
                                          </p:val>
                                        </p:tav>
                                        <p:tav tm="100000">
                                          <p:val>
                                            <p:strVal val="#ppt_h"/>
                                          </p:val>
                                        </p:tav>
                                      </p:tavLst>
                                    </p:anim>
                                    <p:animEffect transition="in" filter="fade">
                                      <p:cBhvr>
                                        <p:cTn id="56" dur="500"/>
                                        <p:tgtEl>
                                          <p:spTgt spid="7"/>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grpId="0" nodeType="clickEffect">
                                  <p:stCondLst>
                                    <p:cond delay="0"/>
                                  </p:stCondLst>
                                  <p:childTnLst>
                                    <p:set>
                                      <p:cBhvr>
                                        <p:cTn id="60" dur="1" fill="hold">
                                          <p:stCondLst>
                                            <p:cond delay="0"/>
                                          </p:stCondLst>
                                        </p:cTn>
                                        <p:tgtEl>
                                          <p:spTgt spid="32"/>
                                        </p:tgtEl>
                                        <p:attrNameLst>
                                          <p:attrName>style.visibility</p:attrName>
                                        </p:attrNameLst>
                                      </p:cBhvr>
                                      <p:to>
                                        <p:strVal val="visible"/>
                                      </p:to>
                                    </p:set>
                                    <p:anim calcmode="lin" valueType="num">
                                      <p:cBhvr>
                                        <p:cTn id="61" dur="500" fill="hold"/>
                                        <p:tgtEl>
                                          <p:spTgt spid="32"/>
                                        </p:tgtEl>
                                        <p:attrNameLst>
                                          <p:attrName>ppt_w</p:attrName>
                                        </p:attrNameLst>
                                      </p:cBhvr>
                                      <p:tavLst>
                                        <p:tav tm="0">
                                          <p:val>
                                            <p:fltVal val="0"/>
                                          </p:val>
                                        </p:tav>
                                        <p:tav tm="100000">
                                          <p:val>
                                            <p:strVal val="#ppt_w"/>
                                          </p:val>
                                        </p:tav>
                                      </p:tavLst>
                                    </p:anim>
                                    <p:anim calcmode="lin" valueType="num">
                                      <p:cBhvr>
                                        <p:cTn id="62" dur="500" fill="hold"/>
                                        <p:tgtEl>
                                          <p:spTgt spid="32"/>
                                        </p:tgtEl>
                                        <p:attrNameLst>
                                          <p:attrName>ppt_h</p:attrName>
                                        </p:attrNameLst>
                                      </p:cBhvr>
                                      <p:tavLst>
                                        <p:tav tm="0">
                                          <p:val>
                                            <p:fltVal val="0"/>
                                          </p:val>
                                        </p:tav>
                                        <p:tav tm="100000">
                                          <p:val>
                                            <p:strVal val="#ppt_h"/>
                                          </p:val>
                                        </p:tav>
                                      </p:tavLst>
                                    </p:anim>
                                    <p:animEffect transition="in" filter="fade">
                                      <p:cBhvr>
                                        <p:cTn id="63" dur="500"/>
                                        <p:tgtEl>
                                          <p:spTgt spid="32"/>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27"/>
                                        </p:tgtEl>
                                        <p:attrNameLst>
                                          <p:attrName>style.visibility</p:attrName>
                                        </p:attrNameLst>
                                      </p:cBhvr>
                                      <p:to>
                                        <p:strVal val="visible"/>
                                      </p:to>
                                    </p:set>
                                    <p:anim calcmode="lin" valueType="num">
                                      <p:cBhvr>
                                        <p:cTn id="66" dur="500" fill="hold"/>
                                        <p:tgtEl>
                                          <p:spTgt spid="27"/>
                                        </p:tgtEl>
                                        <p:attrNameLst>
                                          <p:attrName>ppt_w</p:attrName>
                                        </p:attrNameLst>
                                      </p:cBhvr>
                                      <p:tavLst>
                                        <p:tav tm="0">
                                          <p:val>
                                            <p:fltVal val="0"/>
                                          </p:val>
                                        </p:tav>
                                        <p:tav tm="100000">
                                          <p:val>
                                            <p:strVal val="#ppt_w"/>
                                          </p:val>
                                        </p:tav>
                                      </p:tavLst>
                                    </p:anim>
                                    <p:anim calcmode="lin" valueType="num">
                                      <p:cBhvr>
                                        <p:cTn id="67" dur="500" fill="hold"/>
                                        <p:tgtEl>
                                          <p:spTgt spid="27"/>
                                        </p:tgtEl>
                                        <p:attrNameLst>
                                          <p:attrName>ppt_h</p:attrName>
                                        </p:attrNameLst>
                                      </p:cBhvr>
                                      <p:tavLst>
                                        <p:tav tm="0">
                                          <p:val>
                                            <p:fltVal val="0"/>
                                          </p:val>
                                        </p:tav>
                                        <p:tav tm="100000">
                                          <p:val>
                                            <p:strVal val="#ppt_h"/>
                                          </p:val>
                                        </p:tav>
                                      </p:tavLst>
                                    </p:anim>
                                    <p:animEffect transition="in" filter="fade">
                                      <p:cBhvr>
                                        <p:cTn id="68" dur="500"/>
                                        <p:tgtEl>
                                          <p:spTgt spid="27"/>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anim calcmode="lin" valueType="num">
                                      <p:cBhvr>
                                        <p:cTn id="71" dur="500" fill="hold"/>
                                        <p:tgtEl>
                                          <p:spTgt spid="8"/>
                                        </p:tgtEl>
                                        <p:attrNameLst>
                                          <p:attrName>ppt_w</p:attrName>
                                        </p:attrNameLst>
                                      </p:cBhvr>
                                      <p:tavLst>
                                        <p:tav tm="0">
                                          <p:val>
                                            <p:fltVal val="0"/>
                                          </p:val>
                                        </p:tav>
                                        <p:tav tm="100000">
                                          <p:val>
                                            <p:strVal val="#ppt_w"/>
                                          </p:val>
                                        </p:tav>
                                      </p:tavLst>
                                    </p:anim>
                                    <p:anim calcmode="lin" valueType="num">
                                      <p:cBhvr>
                                        <p:cTn id="72" dur="500" fill="hold"/>
                                        <p:tgtEl>
                                          <p:spTgt spid="8"/>
                                        </p:tgtEl>
                                        <p:attrNameLst>
                                          <p:attrName>ppt_h</p:attrName>
                                        </p:attrNameLst>
                                      </p:cBhvr>
                                      <p:tavLst>
                                        <p:tav tm="0">
                                          <p:val>
                                            <p:fltVal val="0"/>
                                          </p:val>
                                        </p:tav>
                                        <p:tav tm="100000">
                                          <p:val>
                                            <p:strVal val="#ppt_h"/>
                                          </p:val>
                                        </p:tav>
                                      </p:tavLst>
                                    </p:anim>
                                    <p:animEffect transition="in" filter="fade">
                                      <p:cBhvr>
                                        <p:cTn id="73" dur="500"/>
                                        <p:tgtEl>
                                          <p:spTgt spid="8"/>
                                        </p:tgtEl>
                                      </p:cBhvr>
                                    </p:animEffect>
                                  </p:childTnLst>
                                </p:cTn>
                              </p:par>
                            </p:childTnLst>
                          </p:cTn>
                        </p:par>
                      </p:childTnLst>
                    </p:cTn>
                  </p:par>
                  <p:par>
                    <p:cTn id="74" fill="hold">
                      <p:stCondLst>
                        <p:cond delay="indefinite"/>
                      </p:stCondLst>
                      <p:childTnLst>
                        <p:par>
                          <p:cTn id="75" fill="hold">
                            <p:stCondLst>
                              <p:cond delay="0"/>
                            </p:stCondLst>
                            <p:childTnLst>
                              <p:par>
                                <p:cTn id="76" presetID="53" presetClass="entr" presetSubtype="16" fill="hold" grpId="0" nodeType="clickEffect">
                                  <p:stCondLst>
                                    <p:cond delay="0"/>
                                  </p:stCondLst>
                                  <p:childTnLst>
                                    <p:set>
                                      <p:cBhvr>
                                        <p:cTn id="77" dur="1" fill="hold">
                                          <p:stCondLst>
                                            <p:cond delay="0"/>
                                          </p:stCondLst>
                                        </p:cTn>
                                        <p:tgtEl>
                                          <p:spTgt spid="33"/>
                                        </p:tgtEl>
                                        <p:attrNameLst>
                                          <p:attrName>style.visibility</p:attrName>
                                        </p:attrNameLst>
                                      </p:cBhvr>
                                      <p:to>
                                        <p:strVal val="visible"/>
                                      </p:to>
                                    </p:set>
                                    <p:anim calcmode="lin" valueType="num">
                                      <p:cBhvr>
                                        <p:cTn id="78" dur="500" fill="hold"/>
                                        <p:tgtEl>
                                          <p:spTgt spid="33"/>
                                        </p:tgtEl>
                                        <p:attrNameLst>
                                          <p:attrName>ppt_w</p:attrName>
                                        </p:attrNameLst>
                                      </p:cBhvr>
                                      <p:tavLst>
                                        <p:tav tm="0">
                                          <p:val>
                                            <p:fltVal val="0"/>
                                          </p:val>
                                        </p:tav>
                                        <p:tav tm="100000">
                                          <p:val>
                                            <p:strVal val="#ppt_w"/>
                                          </p:val>
                                        </p:tav>
                                      </p:tavLst>
                                    </p:anim>
                                    <p:anim calcmode="lin" valueType="num">
                                      <p:cBhvr>
                                        <p:cTn id="79" dur="500" fill="hold"/>
                                        <p:tgtEl>
                                          <p:spTgt spid="33"/>
                                        </p:tgtEl>
                                        <p:attrNameLst>
                                          <p:attrName>ppt_h</p:attrName>
                                        </p:attrNameLst>
                                      </p:cBhvr>
                                      <p:tavLst>
                                        <p:tav tm="0">
                                          <p:val>
                                            <p:fltVal val="0"/>
                                          </p:val>
                                        </p:tav>
                                        <p:tav tm="100000">
                                          <p:val>
                                            <p:strVal val="#ppt_h"/>
                                          </p:val>
                                        </p:tav>
                                      </p:tavLst>
                                    </p:anim>
                                    <p:animEffect transition="in" filter="fade">
                                      <p:cBhvr>
                                        <p:cTn id="80" dur="500"/>
                                        <p:tgtEl>
                                          <p:spTgt spid="33"/>
                                        </p:tgtEl>
                                      </p:cBhvr>
                                    </p:animEffect>
                                  </p:childTnLst>
                                </p:cTn>
                              </p:par>
                              <p:par>
                                <p:cTn id="81" presetID="53" presetClass="entr" presetSubtype="16" fill="hold" grpId="0" nodeType="withEffect">
                                  <p:stCondLst>
                                    <p:cond delay="0"/>
                                  </p:stCondLst>
                                  <p:childTnLst>
                                    <p:set>
                                      <p:cBhvr>
                                        <p:cTn id="82" dur="1" fill="hold">
                                          <p:stCondLst>
                                            <p:cond delay="0"/>
                                          </p:stCondLst>
                                        </p:cTn>
                                        <p:tgtEl>
                                          <p:spTgt spid="9"/>
                                        </p:tgtEl>
                                        <p:attrNameLst>
                                          <p:attrName>style.visibility</p:attrName>
                                        </p:attrNameLst>
                                      </p:cBhvr>
                                      <p:to>
                                        <p:strVal val="visible"/>
                                      </p:to>
                                    </p:set>
                                    <p:anim calcmode="lin" valueType="num">
                                      <p:cBhvr>
                                        <p:cTn id="83" dur="500" fill="hold"/>
                                        <p:tgtEl>
                                          <p:spTgt spid="9"/>
                                        </p:tgtEl>
                                        <p:attrNameLst>
                                          <p:attrName>ppt_w</p:attrName>
                                        </p:attrNameLst>
                                      </p:cBhvr>
                                      <p:tavLst>
                                        <p:tav tm="0">
                                          <p:val>
                                            <p:fltVal val="0"/>
                                          </p:val>
                                        </p:tav>
                                        <p:tav tm="100000">
                                          <p:val>
                                            <p:strVal val="#ppt_w"/>
                                          </p:val>
                                        </p:tav>
                                      </p:tavLst>
                                    </p:anim>
                                    <p:anim calcmode="lin" valueType="num">
                                      <p:cBhvr>
                                        <p:cTn id="84" dur="500" fill="hold"/>
                                        <p:tgtEl>
                                          <p:spTgt spid="9"/>
                                        </p:tgtEl>
                                        <p:attrNameLst>
                                          <p:attrName>ppt_h</p:attrName>
                                        </p:attrNameLst>
                                      </p:cBhvr>
                                      <p:tavLst>
                                        <p:tav tm="0">
                                          <p:val>
                                            <p:fltVal val="0"/>
                                          </p:val>
                                        </p:tav>
                                        <p:tav tm="100000">
                                          <p:val>
                                            <p:strVal val="#ppt_h"/>
                                          </p:val>
                                        </p:tav>
                                      </p:tavLst>
                                    </p:anim>
                                    <p:animEffect transition="in" filter="fade">
                                      <p:cBhvr>
                                        <p:cTn id="85" dur="500"/>
                                        <p:tgtEl>
                                          <p:spTgt spid="9"/>
                                        </p:tgtEl>
                                      </p:cBhvr>
                                    </p:animEffect>
                                  </p:childTnLst>
                                </p:cTn>
                              </p:par>
                              <p:par>
                                <p:cTn id="86" presetID="53" presetClass="entr" presetSubtype="16" fill="hold" grpId="0" nodeType="withEffect">
                                  <p:stCondLst>
                                    <p:cond delay="0"/>
                                  </p:stCondLst>
                                  <p:childTnLst>
                                    <p:set>
                                      <p:cBhvr>
                                        <p:cTn id="87" dur="1" fill="hold">
                                          <p:stCondLst>
                                            <p:cond delay="0"/>
                                          </p:stCondLst>
                                        </p:cTn>
                                        <p:tgtEl>
                                          <p:spTgt spid="28"/>
                                        </p:tgtEl>
                                        <p:attrNameLst>
                                          <p:attrName>style.visibility</p:attrName>
                                        </p:attrNameLst>
                                      </p:cBhvr>
                                      <p:to>
                                        <p:strVal val="visible"/>
                                      </p:to>
                                    </p:set>
                                    <p:anim calcmode="lin" valueType="num">
                                      <p:cBhvr>
                                        <p:cTn id="88" dur="500" fill="hold"/>
                                        <p:tgtEl>
                                          <p:spTgt spid="28"/>
                                        </p:tgtEl>
                                        <p:attrNameLst>
                                          <p:attrName>ppt_w</p:attrName>
                                        </p:attrNameLst>
                                      </p:cBhvr>
                                      <p:tavLst>
                                        <p:tav tm="0">
                                          <p:val>
                                            <p:fltVal val="0"/>
                                          </p:val>
                                        </p:tav>
                                        <p:tav tm="100000">
                                          <p:val>
                                            <p:strVal val="#ppt_w"/>
                                          </p:val>
                                        </p:tav>
                                      </p:tavLst>
                                    </p:anim>
                                    <p:anim calcmode="lin" valueType="num">
                                      <p:cBhvr>
                                        <p:cTn id="89" dur="500" fill="hold"/>
                                        <p:tgtEl>
                                          <p:spTgt spid="28"/>
                                        </p:tgtEl>
                                        <p:attrNameLst>
                                          <p:attrName>ppt_h</p:attrName>
                                        </p:attrNameLst>
                                      </p:cBhvr>
                                      <p:tavLst>
                                        <p:tav tm="0">
                                          <p:val>
                                            <p:fltVal val="0"/>
                                          </p:val>
                                        </p:tav>
                                        <p:tav tm="100000">
                                          <p:val>
                                            <p:strVal val="#ppt_h"/>
                                          </p:val>
                                        </p:tav>
                                      </p:tavLst>
                                    </p:anim>
                                    <p:animEffect transition="in" filter="fade">
                                      <p:cBhvr>
                                        <p:cTn id="9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P spid="24" grpId="0"/>
      <p:bldP spid="25" grpId="0"/>
      <p:bldP spid="26" grpId="0"/>
      <p:bldP spid="27" grpId="0"/>
      <p:bldP spid="28" grpId="0"/>
      <p:bldP spid="29" grpId="0"/>
      <p:bldP spid="30" grpId="0"/>
      <p:bldP spid="31" grpId="0"/>
      <p:bldP spid="32" grpId="0"/>
      <p:bldP spid="3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idx="4294967295"/>
          </p:nvPr>
        </p:nvPicPr>
        <p:blipFill>
          <a:blip r:embed="rId2"/>
          <a:srcRect l="5983" r="5983"/>
          <a:stretch>
            <a:fillRect/>
          </a:stretch>
        </p:blipFill>
        <p:spPr>
          <a:xfrm>
            <a:off x="6577474" y="123478"/>
            <a:ext cx="2555776" cy="4654004"/>
          </a:xfrm>
          <a:prstGeom prst="rect">
            <a:avLst/>
          </a:prstGeom>
        </p:spPr>
      </p:pic>
      <p:sp>
        <p:nvSpPr>
          <p:cNvPr id="5" name="TextBox 4"/>
          <p:cNvSpPr txBox="1"/>
          <p:nvPr/>
        </p:nvSpPr>
        <p:spPr>
          <a:xfrm>
            <a:off x="1547664" y="669925"/>
            <a:ext cx="4896544" cy="923330"/>
          </a:xfrm>
          <a:prstGeom prst="rect">
            <a:avLst/>
          </a:prstGeom>
          <a:noFill/>
        </p:spPr>
        <p:txBody>
          <a:bodyPr wrap="square" rtlCol="0">
            <a:spAutoFit/>
          </a:bodyPr>
          <a:lstStyle/>
          <a:p>
            <a:r>
              <a:rPr lang="en-US" dirty="0"/>
              <a:t>- </a:t>
            </a:r>
            <a:r>
              <a:rPr lang="en-US" dirty="0" err="1"/>
              <a:t>Giao</a:t>
            </a:r>
            <a:r>
              <a:rPr lang="en-US" dirty="0"/>
              <a:t> </a:t>
            </a:r>
            <a:r>
              <a:rPr lang="en-US" dirty="0" err="1"/>
              <a:t>diện</a:t>
            </a:r>
            <a:r>
              <a:rPr lang="en-US" dirty="0"/>
              <a:t> </a:t>
            </a:r>
            <a:r>
              <a:rPr lang="en-US" dirty="0" err="1"/>
              <a:t>đăng</a:t>
            </a:r>
            <a:r>
              <a:rPr lang="en-US" dirty="0"/>
              <a:t> </a:t>
            </a:r>
            <a:r>
              <a:rPr lang="en-US" dirty="0" err="1"/>
              <a:t>nhập</a:t>
            </a:r>
            <a:r>
              <a:rPr lang="en-US" dirty="0"/>
              <a:t> </a:t>
            </a:r>
            <a:r>
              <a:rPr lang="en-US" dirty="0" err="1"/>
              <a:t>thân</a:t>
            </a:r>
            <a:r>
              <a:rPr lang="en-US" dirty="0"/>
              <a:t> </a:t>
            </a:r>
            <a:r>
              <a:rPr lang="en-US" dirty="0" err="1"/>
              <a:t>thiện</a:t>
            </a:r>
            <a:r>
              <a:rPr lang="en-US" dirty="0"/>
              <a:t>, </a:t>
            </a:r>
            <a:r>
              <a:rPr lang="en-US" dirty="0" err="1"/>
              <a:t>dễ</a:t>
            </a:r>
            <a:r>
              <a:rPr lang="en-US" dirty="0"/>
              <a:t> </a:t>
            </a:r>
            <a:r>
              <a:rPr lang="en-US" dirty="0" err="1"/>
              <a:t>dàng</a:t>
            </a:r>
            <a:r>
              <a:rPr lang="en-US" dirty="0"/>
              <a:t> </a:t>
            </a:r>
            <a:r>
              <a:rPr lang="en-US" dirty="0" err="1"/>
              <a:t>tiếp</a:t>
            </a:r>
            <a:r>
              <a:rPr lang="en-US" dirty="0"/>
              <a:t> </a:t>
            </a:r>
            <a:r>
              <a:rPr lang="en-US" dirty="0" err="1"/>
              <a:t>cận</a:t>
            </a:r>
            <a:r>
              <a:rPr lang="en-US" dirty="0"/>
              <a:t>. </a:t>
            </a:r>
          </a:p>
          <a:p>
            <a:r>
              <a:rPr lang="en-US" dirty="0"/>
              <a:t>- </a:t>
            </a:r>
            <a:r>
              <a:rPr lang="en-US" dirty="0" err="1"/>
              <a:t>Tài</a:t>
            </a:r>
            <a:r>
              <a:rPr lang="en-US" dirty="0"/>
              <a:t> </a:t>
            </a:r>
            <a:r>
              <a:rPr lang="en-US" dirty="0" err="1"/>
              <a:t>khoản</a:t>
            </a:r>
            <a:r>
              <a:rPr lang="en-US" dirty="0"/>
              <a:t> </a:t>
            </a:r>
            <a:r>
              <a:rPr lang="en-US" dirty="0" err="1"/>
              <a:t>truy</a:t>
            </a:r>
            <a:r>
              <a:rPr lang="en-US" dirty="0"/>
              <a:t> </a:t>
            </a:r>
            <a:r>
              <a:rPr lang="en-US" dirty="0" err="1"/>
              <a:t>cập</a:t>
            </a:r>
            <a:r>
              <a:rPr lang="en-US" dirty="0"/>
              <a:t> </a:t>
            </a:r>
            <a:r>
              <a:rPr lang="en-US" dirty="0" err="1"/>
              <a:t>đa</a:t>
            </a:r>
            <a:r>
              <a:rPr lang="en-US" dirty="0"/>
              <a:t> </a:t>
            </a:r>
            <a:r>
              <a:rPr lang="en-US" dirty="0" err="1"/>
              <a:t>dạng</a:t>
            </a:r>
            <a:r>
              <a:rPr lang="en-US" dirty="0"/>
              <a:t>, </a:t>
            </a:r>
            <a:r>
              <a:rPr lang="en-US" dirty="0" err="1"/>
              <a:t>phong</a:t>
            </a:r>
            <a:r>
              <a:rPr lang="en-US" dirty="0"/>
              <a:t> </a:t>
            </a:r>
            <a:r>
              <a:rPr lang="en-US" dirty="0" err="1"/>
              <a:t>phú</a:t>
            </a:r>
            <a:r>
              <a:rPr lang="en-US" dirty="0"/>
              <a:t>.</a:t>
            </a:r>
          </a:p>
        </p:txBody>
      </p:sp>
      <p:sp>
        <p:nvSpPr>
          <p:cNvPr id="6" name="TextBox 5"/>
          <p:cNvSpPr txBox="1"/>
          <p:nvPr/>
        </p:nvSpPr>
        <p:spPr>
          <a:xfrm>
            <a:off x="246145" y="1275606"/>
            <a:ext cx="1234886" cy="923330"/>
          </a:xfrm>
          <a:prstGeom prst="rect">
            <a:avLst/>
          </a:prstGeom>
          <a:noFill/>
        </p:spPr>
        <p:txBody>
          <a:bodyPr wrap="square" rtlCol="0">
            <a:spAutoFit/>
          </a:bodyPr>
          <a:lstStyle/>
          <a:p>
            <a:r>
              <a:rPr lang="vi-VN" b="1" dirty="0" smtClean="0">
                <a:solidFill>
                  <a:schemeClr val="bg1"/>
                </a:solidFill>
              </a:rPr>
              <a:t>DEMO </a:t>
            </a:r>
          </a:p>
          <a:p>
            <a:r>
              <a:rPr lang="vi-VN" b="1" dirty="0" smtClean="0">
                <a:solidFill>
                  <a:schemeClr val="bg1"/>
                </a:solidFill>
              </a:rPr>
              <a:t>Giao diện app</a:t>
            </a:r>
            <a:endParaRPr lang="en-US" b="1" dirty="0">
              <a:solidFill>
                <a:schemeClr val="bg1"/>
              </a:solidFill>
            </a:endParaRPr>
          </a:p>
        </p:txBody>
      </p:sp>
    </p:spTree>
    <p:extLst>
      <p:ext uri="{BB962C8B-B14F-4D97-AF65-F5344CB8AC3E}">
        <p14:creationId xmlns:p14="http://schemas.microsoft.com/office/powerpoint/2010/main" val="34072025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372200" y="123478"/>
            <a:ext cx="2385885" cy="4752528"/>
          </a:xfrm>
          <a:prstGeom prst="rect">
            <a:avLst/>
          </a:prstGeom>
        </p:spPr>
      </p:pic>
      <p:sp>
        <p:nvSpPr>
          <p:cNvPr id="6" name="TextBox 5"/>
          <p:cNvSpPr txBox="1"/>
          <p:nvPr/>
        </p:nvSpPr>
        <p:spPr>
          <a:xfrm>
            <a:off x="1619672" y="771550"/>
            <a:ext cx="4752528" cy="1200329"/>
          </a:xfrm>
          <a:prstGeom prst="rect">
            <a:avLst/>
          </a:prstGeom>
          <a:noFill/>
        </p:spPr>
        <p:txBody>
          <a:bodyPr wrap="square" rtlCol="0">
            <a:spAutoFit/>
          </a:bodyPr>
          <a:lstStyle/>
          <a:p>
            <a:r>
              <a:rPr lang="en-US"/>
              <a:t>- Trang chủ thân thiện gần gũi, chứa những phòng được đánh giá tốt làm tham khảo khá tốt cho người chưa quen thuộc với việc thuê phòng ở.</a:t>
            </a:r>
          </a:p>
        </p:txBody>
      </p:sp>
      <p:sp>
        <p:nvSpPr>
          <p:cNvPr id="4" name="TextBox 3"/>
          <p:cNvSpPr txBox="1"/>
          <p:nvPr/>
        </p:nvSpPr>
        <p:spPr>
          <a:xfrm>
            <a:off x="246145" y="1275606"/>
            <a:ext cx="1234886" cy="923330"/>
          </a:xfrm>
          <a:prstGeom prst="rect">
            <a:avLst/>
          </a:prstGeom>
          <a:noFill/>
        </p:spPr>
        <p:txBody>
          <a:bodyPr wrap="square" rtlCol="0">
            <a:spAutoFit/>
          </a:bodyPr>
          <a:lstStyle/>
          <a:p>
            <a:r>
              <a:rPr lang="vi-VN" b="1" dirty="0" smtClean="0">
                <a:solidFill>
                  <a:schemeClr val="bg1"/>
                </a:solidFill>
              </a:rPr>
              <a:t>DEMO </a:t>
            </a:r>
          </a:p>
          <a:p>
            <a:r>
              <a:rPr lang="vi-VN" b="1" dirty="0" smtClean="0">
                <a:solidFill>
                  <a:schemeClr val="bg1"/>
                </a:solidFill>
              </a:rPr>
              <a:t>Giao diện app</a:t>
            </a:r>
            <a:endParaRPr lang="en-US" b="1" dirty="0">
              <a:solidFill>
                <a:schemeClr val="bg1"/>
              </a:solidFill>
            </a:endParaRPr>
          </a:p>
        </p:txBody>
      </p:sp>
    </p:spTree>
    <p:extLst>
      <p:ext uri="{BB962C8B-B14F-4D97-AF65-F5344CB8AC3E}">
        <p14:creationId xmlns:p14="http://schemas.microsoft.com/office/powerpoint/2010/main" val="327269990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1547665" y="288444"/>
            <a:ext cx="2592288" cy="4852774"/>
          </a:xfrm>
          <a:prstGeom prst="rect">
            <a:avLst/>
          </a:prstGeom>
        </p:spPr>
      </p:pic>
      <p:sp>
        <p:nvSpPr>
          <p:cNvPr id="2" name="TextBox 1"/>
          <p:cNvSpPr txBox="1"/>
          <p:nvPr/>
        </p:nvSpPr>
        <p:spPr>
          <a:xfrm>
            <a:off x="4427984" y="320680"/>
            <a:ext cx="4248472" cy="646331"/>
          </a:xfrm>
          <a:prstGeom prst="rect">
            <a:avLst/>
          </a:prstGeom>
          <a:noFill/>
        </p:spPr>
        <p:txBody>
          <a:bodyPr wrap="square" rtlCol="0">
            <a:spAutoFit/>
          </a:bodyPr>
          <a:lstStyle/>
          <a:p>
            <a:r>
              <a:rPr lang="en-US" dirty="0"/>
              <a:t>- Menu </a:t>
            </a:r>
            <a:r>
              <a:rPr lang="en-US" dirty="0" err="1"/>
              <a:t>đa</a:t>
            </a:r>
            <a:r>
              <a:rPr lang="en-US" dirty="0"/>
              <a:t> </a:t>
            </a:r>
            <a:r>
              <a:rPr lang="en-US" dirty="0" err="1"/>
              <a:t>dạng</a:t>
            </a:r>
            <a:r>
              <a:rPr lang="en-US" dirty="0"/>
              <a:t> </a:t>
            </a:r>
            <a:r>
              <a:rPr lang="en-US" dirty="0" err="1"/>
              <a:t>dễ</a:t>
            </a:r>
            <a:r>
              <a:rPr lang="en-US" dirty="0"/>
              <a:t> </a:t>
            </a:r>
            <a:r>
              <a:rPr lang="en-US" dirty="0" err="1"/>
              <a:t>dàng</a:t>
            </a:r>
            <a:r>
              <a:rPr lang="en-US" dirty="0"/>
              <a:t> </a:t>
            </a:r>
            <a:r>
              <a:rPr lang="en-US" dirty="0" err="1"/>
              <a:t>thao</a:t>
            </a:r>
            <a:r>
              <a:rPr lang="en-US" dirty="0"/>
              <a:t> </a:t>
            </a:r>
            <a:r>
              <a:rPr lang="en-US" dirty="0" err="1"/>
              <a:t>tác</a:t>
            </a:r>
            <a:r>
              <a:rPr lang="en-US" dirty="0"/>
              <a:t>, </a:t>
            </a:r>
            <a:r>
              <a:rPr lang="vi-VN" dirty="0"/>
              <a:t>cù</a:t>
            </a:r>
            <a:r>
              <a:rPr lang="en-US" dirty="0"/>
              <a:t>ng </a:t>
            </a:r>
            <a:r>
              <a:rPr lang="en-US" dirty="0" err="1"/>
              <a:t>hệ</a:t>
            </a:r>
            <a:r>
              <a:rPr lang="en-US" dirty="0"/>
              <a:t> </a:t>
            </a:r>
            <a:r>
              <a:rPr lang="en-US" dirty="0" err="1"/>
              <a:t>thống</a:t>
            </a:r>
            <a:r>
              <a:rPr lang="en-US" dirty="0"/>
              <a:t> </a:t>
            </a:r>
            <a:r>
              <a:rPr lang="en-US" dirty="0" err="1"/>
              <a:t>phòng</a:t>
            </a:r>
            <a:r>
              <a:rPr lang="en-US" dirty="0"/>
              <a:t> </a:t>
            </a:r>
            <a:r>
              <a:rPr lang="en-US" dirty="0" err="1"/>
              <a:t>đa</a:t>
            </a:r>
            <a:r>
              <a:rPr lang="en-US" dirty="0"/>
              <a:t> </a:t>
            </a:r>
            <a:r>
              <a:rPr lang="en-US" dirty="0" err="1"/>
              <a:t>dạng</a:t>
            </a:r>
            <a:r>
              <a:rPr lang="en-US" dirty="0"/>
              <a:t>:</a:t>
            </a:r>
          </a:p>
        </p:txBody>
      </p:sp>
      <p:pic>
        <p:nvPicPr>
          <p:cNvPr id="1026" name="Picture 2" descr="Không có mô tả.">
            <a:extLst>
              <a:ext uri="{FF2B5EF4-FFF2-40B4-BE49-F238E27FC236}">
                <a16:creationId xmlns:a16="http://schemas.microsoft.com/office/drawing/2014/main" id="{C6F47BD2-EFEC-4C0C-B060-AD94834353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3969" y="1088328"/>
            <a:ext cx="2304256" cy="403244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Không có mô tả.">
            <a:extLst>
              <a:ext uri="{FF2B5EF4-FFF2-40B4-BE49-F238E27FC236}">
                <a16:creationId xmlns:a16="http://schemas.microsoft.com/office/drawing/2014/main" id="{72778D01-BA81-4041-9127-2992E8720E8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0233" y="1088328"/>
            <a:ext cx="2483768" cy="405517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246145" y="1275606"/>
            <a:ext cx="1234886" cy="923330"/>
          </a:xfrm>
          <a:prstGeom prst="rect">
            <a:avLst/>
          </a:prstGeom>
          <a:noFill/>
        </p:spPr>
        <p:txBody>
          <a:bodyPr wrap="square" rtlCol="0">
            <a:spAutoFit/>
          </a:bodyPr>
          <a:lstStyle/>
          <a:p>
            <a:r>
              <a:rPr lang="vi-VN" b="1" dirty="0" smtClean="0">
                <a:solidFill>
                  <a:schemeClr val="bg1"/>
                </a:solidFill>
              </a:rPr>
              <a:t>DEMO </a:t>
            </a:r>
          </a:p>
          <a:p>
            <a:r>
              <a:rPr lang="vi-VN" b="1" dirty="0" smtClean="0">
                <a:solidFill>
                  <a:schemeClr val="bg1"/>
                </a:solidFill>
              </a:rPr>
              <a:t>Giao diện app</a:t>
            </a:r>
            <a:endParaRPr lang="en-US" b="1" dirty="0">
              <a:solidFill>
                <a:schemeClr val="bg1"/>
              </a:solidFill>
            </a:endParaRPr>
          </a:p>
        </p:txBody>
      </p:sp>
    </p:spTree>
    <p:extLst>
      <p:ext uri="{BB962C8B-B14F-4D97-AF65-F5344CB8AC3E}">
        <p14:creationId xmlns:p14="http://schemas.microsoft.com/office/powerpoint/2010/main" val="3253186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stretch>
            <a:fillRect/>
          </a:stretch>
        </p:blipFill>
        <p:spPr>
          <a:xfrm>
            <a:off x="6228184" y="145131"/>
            <a:ext cx="2697586" cy="4874428"/>
          </a:xfrm>
          <a:prstGeom prst="rect">
            <a:avLst/>
          </a:prstGeom>
        </p:spPr>
      </p:pic>
      <p:sp>
        <p:nvSpPr>
          <p:cNvPr id="5" name="TextBox 4"/>
          <p:cNvSpPr txBox="1"/>
          <p:nvPr/>
        </p:nvSpPr>
        <p:spPr>
          <a:xfrm>
            <a:off x="1619672" y="699542"/>
            <a:ext cx="4392488" cy="2031325"/>
          </a:xfrm>
          <a:prstGeom prst="rect">
            <a:avLst/>
          </a:prstGeom>
          <a:noFill/>
        </p:spPr>
        <p:txBody>
          <a:bodyPr wrap="square" rtlCol="0">
            <a:spAutoFit/>
          </a:bodyPr>
          <a:lstStyle/>
          <a:p>
            <a:pPr algn="just"/>
            <a:r>
              <a:rPr lang="en-US" dirty="0"/>
              <a:t>- </a:t>
            </a:r>
            <a:r>
              <a:rPr lang="en-US" dirty="0" err="1"/>
              <a:t>Từng</a:t>
            </a:r>
            <a:r>
              <a:rPr lang="en-US" dirty="0"/>
              <a:t> </a:t>
            </a:r>
            <a:r>
              <a:rPr lang="en-US" dirty="0" err="1"/>
              <a:t>phòng</a:t>
            </a:r>
            <a:r>
              <a:rPr lang="en-US" dirty="0"/>
              <a:t> </a:t>
            </a:r>
            <a:r>
              <a:rPr lang="en-US" dirty="0" err="1"/>
              <a:t>được</a:t>
            </a:r>
            <a:r>
              <a:rPr lang="en-US" dirty="0"/>
              <a:t> </a:t>
            </a:r>
            <a:r>
              <a:rPr lang="en-US" dirty="0" err="1"/>
              <a:t>mô</a:t>
            </a:r>
            <a:r>
              <a:rPr lang="en-US" dirty="0"/>
              <a:t> </a:t>
            </a:r>
            <a:r>
              <a:rPr lang="en-US" dirty="0" err="1"/>
              <a:t>tả</a:t>
            </a:r>
            <a:r>
              <a:rPr lang="en-US" dirty="0"/>
              <a:t> chi </a:t>
            </a:r>
            <a:r>
              <a:rPr lang="en-US" dirty="0" err="1"/>
              <a:t>tiết</a:t>
            </a:r>
            <a:r>
              <a:rPr lang="en-US" dirty="0"/>
              <a:t> </a:t>
            </a:r>
            <a:r>
              <a:rPr lang="en-US" dirty="0" err="1"/>
              <a:t>về</a:t>
            </a:r>
            <a:r>
              <a:rPr lang="en-US" dirty="0"/>
              <a:t>: </a:t>
            </a:r>
            <a:r>
              <a:rPr lang="en-US" dirty="0" err="1"/>
              <a:t>địa</a:t>
            </a:r>
            <a:r>
              <a:rPr lang="en-US" dirty="0"/>
              <a:t> </a:t>
            </a:r>
            <a:r>
              <a:rPr lang="en-US" dirty="0" err="1"/>
              <a:t>điểm</a:t>
            </a:r>
            <a:r>
              <a:rPr lang="en-US" dirty="0"/>
              <a:t>, </a:t>
            </a:r>
            <a:r>
              <a:rPr lang="en-US" dirty="0" err="1"/>
              <a:t>cách</a:t>
            </a:r>
            <a:r>
              <a:rPr lang="en-US" dirty="0"/>
              <a:t> </a:t>
            </a:r>
            <a:r>
              <a:rPr lang="en-US" dirty="0" err="1"/>
              <a:t>bố</a:t>
            </a:r>
            <a:r>
              <a:rPr lang="en-US" dirty="0"/>
              <a:t> </a:t>
            </a:r>
            <a:r>
              <a:rPr lang="en-US" dirty="0" err="1"/>
              <a:t>trí</a:t>
            </a:r>
            <a:r>
              <a:rPr lang="en-US" dirty="0"/>
              <a:t> </a:t>
            </a:r>
            <a:r>
              <a:rPr lang="en-US" dirty="0" err="1"/>
              <a:t>nội</a:t>
            </a:r>
            <a:r>
              <a:rPr lang="en-US" dirty="0"/>
              <a:t> </a:t>
            </a:r>
            <a:r>
              <a:rPr lang="en-US" dirty="0" err="1"/>
              <a:t>thất</a:t>
            </a:r>
            <a:r>
              <a:rPr lang="en-US" dirty="0"/>
              <a:t>, an </a:t>
            </a:r>
            <a:r>
              <a:rPr lang="en-US" dirty="0" err="1"/>
              <a:t>ninh</a:t>
            </a:r>
            <a:r>
              <a:rPr lang="en-US" dirty="0"/>
              <a:t>, … </a:t>
            </a:r>
            <a:r>
              <a:rPr lang="vi-VN" dirty="0"/>
              <a:t>     </a:t>
            </a:r>
            <a:r>
              <a:rPr lang="en-US" dirty="0" err="1"/>
              <a:t>người</a:t>
            </a:r>
            <a:r>
              <a:rPr lang="en-US" dirty="0"/>
              <a:t> </a:t>
            </a:r>
            <a:r>
              <a:rPr lang="en-US" dirty="0" err="1"/>
              <a:t>dùng</a:t>
            </a:r>
            <a:r>
              <a:rPr lang="en-US" dirty="0"/>
              <a:t> qua </a:t>
            </a:r>
            <a:r>
              <a:rPr lang="en-US" dirty="0" err="1"/>
              <a:t>đó</a:t>
            </a:r>
            <a:r>
              <a:rPr lang="en-US" dirty="0"/>
              <a:t> </a:t>
            </a:r>
            <a:r>
              <a:rPr lang="en-US" dirty="0" err="1"/>
              <a:t>sẽ</a:t>
            </a:r>
            <a:r>
              <a:rPr lang="en-US" dirty="0"/>
              <a:t> </a:t>
            </a:r>
            <a:r>
              <a:rPr lang="en-US" dirty="0" err="1"/>
              <a:t>dễ</a:t>
            </a:r>
            <a:r>
              <a:rPr lang="en-US" dirty="0"/>
              <a:t> </a:t>
            </a:r>
            <a:r>
              <a:rPr lang="en-US" dirty="0" err="1"/>
              <a:t>dàng</a:t>
            </a:r>
            <a:r>
              <a:rPr lang="en-US" dirty="0"/>
              <a:t> </a:t>
            </a:r>
            <a:r>
              <a:rPr lang="en-US" dirty="0" err="1"/>
              <a:t>hơn</a:t>
            </a:r>
            <a:r>
              <a:rPr lang="en-US" dirty="0"/>
              <a:t> </a:t>
            </a:r>
            <a:r>
              <a:rPr lang="en-US" dirty="0" err="1"/>
              <a:t>trong</a:t>
            </a:r>
            <a:r>
              <a:rPr lang="en-US" dirty="0"/>
              <a:t> </a:t>
            </a:r>
            <a:r>
              <a:rPr lang="en-US" dirty="0" err="1"/>
              <a:t>việc</a:t>
            </a:r>
            <a:r>
              <a:rPr lang="en-US" dirty="0"/>
              <a:t> </a:t>
            </a:r>
            <a:r>
              <a:rPr lang="en-US" dirty="0" err="1"/>
              <a:t>tìm</a:t>
            </a:r>
            <a:r>
              <a:rPr lang="en-US" dirty="0"/>
              <a:t> </a:t>
            </a:r>
            <a:r>
              <a:rPr lang="en-US" dirty="0" err="1"/>
              <a:t>phòng</a:t>
            </a:r>
            <a:r>
              <a:rPr lang="en-US" dirty="0"/>
              <a:t> </a:t>
            </a:r>
            <a:r>
              <a:rPr lang="en-US" dirty="0" err="1"/>
              <a:t>phù</a:t>
            </a:r>
            <a:r>
              <a:rPr lang="en-US" dirty="0"/>
              <a:t> </a:t>
            </a:r>
            <a:r>
              <a:rPr lang="en-US" dirty="0" err="1"/>
              <a:t>hợp</a:t>
            </a:r>
            <a:r>
              <a:rPr lang="en-US" dirty="0"/>
              <a:t>.</a:t>
            </a:r>
          </a:p>
          <a:p>
            <a:pPr algn="just"/>
            <a:r>
              <a:rPr lang="en-US" dirty="0"/>
              <a:t>- </a:t>
            </a:r>
            <a:r>
              <a:rPr lang="en-US" dirty="0" err="1"/>
              <a:t>Cách</a:t>
            </a:r>
            <a:r>
              <a:rPr lang="en-US" dirty="0"/>
              <a:t> </a:t>
            </a:r>
            <a:r>
              <a:rPr lang="en-US" dirty="0" err="1"/>
              <a:t>thức</a:t>
            </a:r>
            <a:r>
              <a:rPr lang="en-US" dirty="0"/>
              <a:t> </a:t>
            </a:r>
            <a:r>
              <a:rPr lang="en-US" dirty="0" err="1"/>
              <a:t>đặt</a:t>
            </a:r>
            <a:r>
              <a:rPr lang="en-US" dirty="0"/>
              <a:t> </a:t>
            </a:r>
            <a:r>
              <a:rPr lang="en-US" dirty="0" err="1"/>
              <a:t>thuê</a:t>
            </a:r>
            <a:r>
              <a:rPr lang="en-US" dirty="0"/>
              <a:t> </a:t>
            </a:r>
            <a:r>
              <a:rPr lang="en-US" dirty="0" err="1"/>
              <a:t>cũng</a:t>
            </a:r>
            <a:r>
              <a:rPr lang="en-US" dirty="0"/>
              <a:t> </a:t>
            </a:r>
            <a:r>
              <a:rPr lang="en-US" dirty="0" err="1"/>
              <a:t>hết</a:t>
            </a:r>
            <a:r>
              <a:rPr lang="en-US" dirty="0"/>
              <a:t> </a:t>
            </a:r>
            <a:r>
              <a:rPr lang="en-US" dirty="0" err="1"/>
              <a:t>sức</a:t>
            </a:r>
            <a:r>
              <a:rPr lang="en-US" dirty="0"/>
              <a:t> </a:t>
            </a:r>
            <a:r>
              <a:rPr lang="en-US" dirty="0" err="1"/>
              <a:t>đơn</a:t>
            </a:r>
            <a:r>
              <a:rPr lang="en-US" dirty="0"/>
              <a:t> </a:t>
            </a:r>
            <a:r>
              <a:rPr lang="vi-VN" dirty="0"/>
              <a:t>  </a:t>
            </a:r>
            <a:r>
              <a:rPr lang="en-US" dirty="0" err="1"/>
              <a:t>giản</a:t>
            </a:r>
            <a:r>
              <a:rPr lang="en-US" dirty="0"/>
              <a:t>, </a:t>
            </a:r>
            <a:r>
              <a:rPr lang="en-US" dirty="0" err="1"/>
              <a:t>chỉ</a:t>
            </a:r>
            <a:r>
              <a:rPr lang="en-US" dirty="0"/>
              <a:t> </a:t>
            </a:r>
            <a:r>
              <a:rPr lang="en-US" dirty="0" err="1"/>
              <a:t>cần</a:t>
            </a:r>
            <a:r>
              <a:rPr lang="en-US" dirty="0"/>
              <a:t> </a:t>
            </a:r>
            <a:r>
              <a:rPr lang="en-US" dirty="0" err="1"/>
              <a:t>nhâp</a:t>
            </a:r>
            <a:r>
              <a:rPr lang="en-US" dirty="0"/>
              <a:t> </a:t>
            </a:r>
            <a:r>
              <a:rPr lang="en-US" dirty="0" err="1"/>
              <a:t>số</a:t>
            </a:r>
            <a:r>
              <a:rPr lang="en-US" dirty="0"/>
              <a:t> </a:t>
            </a:r>
            <a:r>
              <a:rPr lang="en-US" dirty="0" err="1"/>
              <a:t>lượng</a:t>
            </a:r>
            <a:r>
              <a:rPr lang="en-US" dirty="0"/>
              <a:t> </a:t>
            </a:r>
            <a:r>
              <a:rPr lang="en-US" dirty="0" err="1"/>
              <a:t>và</a:t>
            </a:r>
            <a:r>
              <a:rPr lang="en-US" dirty="0"/>
              <a:t> </a:t>
            </a:r>
            <a:r>
              <a:rPr lang="en-US" dirty="0" err="1"/>
              <a:t>thêm</a:t>
            </a:r>
            <a:r>
              <a:rPr lang="en-US" dirty="0"/>
              <a:t> </a:t>
            </a:r>
            <a:r>
              <a:rPr lang="en-US" dirty="0" err="1"/>
              <a:t>vào</a:t>
            </a:r>
            <a:r>
              <a:rPr lang="en-US" dirty="0"/>
              <a:t> </a:t>
            </a:r>
            <a:r>
              <a:rPr lang="en-US" dirty="0" err="1"/>
              <a:t>giỏ</a:t>
            </a:r>
            <a:r>
              <a:rPr lang="en-US" dirty="0"/>
              <a:t> </a:t>
            </a:r>
            <a:r>
              <a:rPr lang="en-US" dirty="0" err="1"/>
              <a:t>hàng</a:t>
            </a:r>
            <a:r>
              <a:rPr lang="en-US" dirty="0"/>
              <a:t> </a:t>
            </a:r>
            <a:r>
              <a:rPr lang="en-US" dirty="0" err="1"/>
              <a:t>thôi</a:t>
            </a:r>
            <a:r>
              <a:rPr lang="en-US" dirty="0"/>
              <a:t>.</a:t>
            </a:r>
          </a:p>
        </p:txBody>
      </p:sp>
      <p:sp>
        <p:nvSpPr>
          <p:cNvPr id="4" name="TextBox 3"/>
          <p:cNvSpPr txBox="1"/>
          <p:nvPr/>
        </p:nvSpPr>
        <p:spPr>
          <a:xfrm>
            <a:off x="246145" y="1275606"/>
            <a:ext cx="1234886" cy="923330"/>
          </a:xfrm>
          <a:prstGeom prst="rect">
            <a:avLst/>
          </a:prstGeom>
          <a:noFill/>
        </p:spPr>
        <p:txBody>
          <a:bodyPr wrap="square" rtlCol="0">
            <a:spAutoFit/>
          </a:bodyPr>
          <a:lstStyle/>
          <a:p>
            <a:r>
              <a:rPr lang="vi-VN" b="1" dirty="0" smtClean="0">
                <a:solidFill>
                  <a:schemeClr val="bg1"/>
                </a:solidFill>
              </a:rPr>
              <a:t>DEMO </a:t>
            </a:r>
          </a:p>
          <a:p>
            <a:r>
              <a:rPr lang="vi-VN" b="1" dirty="0" smtClean="0">
                <a:solidFill>
                  <a:schemeClr val="bg1"/>
                </a:solidFill>
              </a:rPr>
              <a:t>Giao diện app</a:t>
            </a:r>
            <a:endParaRPr lang="en-US" b="1" dirty="0">
              <a:solidFill>
                <a:schemeClr val="bg1"/>
              </a:solidFill>
            </a:endParaRPr>
          </a:p>
        </p:txBody>
      </p:sp>
    </p:spTree>
    <p:extLst>
      <p:ext uri="{BB962C8B-B14F-4D97-AF65-F5344CB8AC3E}">
        <p14:creationId xmlns:p14="http://schemas.microsoft.com/office/powerpoint/2010/main" val="255758015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156176" y="120835"/>
            <a:ext cx="2629691" cy="4878604"/>
          </a:xfrm>
          <a:prstGeom prst="rect">
            <a:avLst/>
          </a:prstGeom>
        </p:spPr>
      </p:pic>
      <p:sp>
        <p:nvSpPr>
          <p:cNvPr id="3" name="TextBox 2"/>
          <p:cNvSpPr txBox="1"/>
          <p:nvPr/>
        </p:nvSpPr>
        <p:spPr>
          <a:xfrm>
            <a:off x="1619672" y="915566"/>
            <a:ext cx="4464496" cy="923330"/>
          </a:xfrm>
          <a:prstGeom prst="rect">
            <a:avLst/>
          </a:prstGeom>
          <a:noFill/>
        </p:spPr>
        <p:txBody>
          <a:bodyPr wrap="square" rtlCol="0">
            <a:spAutoFit/>
          </a:bodyPr>
          <a:lstStyle/>
          <a:p>
            <a:pPr algn="just"/>
            <a:r>
              <a:rPr lang="en-US" dirty="0"/>
              <a:t>- </a:t>
            </a:r>
            <a:r>
              <a:rPr lang="en-US" dirty="0" err="1"/>
              <a:t>Hệ</a:t>
            </a:r>
            <a:r>
              <a:rPr lang="en-US" dirty="0"/>
              <a:t> </a:t>
            </a:r>
            <a:r>
              <a:rPr lang="en-US" dirty="0" err="1"/>
              <a:t>thống</a:t>
            </a:r>
            <a:r>
              <a:rPr lang="en-US" dirty="0"/>
              <a:t> </a:t>
            </a:r>
            <a:r>
              <a:rPr lang="en-US" dirty="0" err="1"/>
              <a:t>bản</a:t>
            </a:r>
            <a:r>
              <a:rPr lang="en-US" dirty="0"/>
              <a:t> </a:t>
            </a:r>
            <a:r>
              <a:rPr lang="en-US" dirty="0" err="1"/>
              <a:t>đồ</a:t>
            </a:r>
            <a:r>
              <a:rPr lang="en-US" dirty="0"/>
              <a:t> </a:t>
            </a:r>
            <a:r>
              <a:rPr lang="en-US" dirty="0" err="1"/>
              <a:t>giúp</a:t>
            </a:r>
            <a:r>
              <a:rPr lang="en-US" dirty="0"/>
              <a:t> </a:t>
            </a:r>
            <a:r>
              <a:rPr lang="en-US" dirty="0" err="1"/>
              <a:t>người</a:t>
            </a:r>
            <a:r>
              <a:rPr lang="en-US" dirty="0"/>
              <a:t> </a:t>
            </a:r>
            <a:r>
              <a:rPr lang="en-US" dirty="0" err="1"/>
              <a:t>dùng</a:t>
            </a:r>
            <a:r>
              <a:rPr lang="en-US" dirty="0"/>
              <a:t> </a:t>
            </a:r>
            <a:r>
              <a:rPr lang="en-US" dirty="0" err="1"/>
              <a:t>thuận</a:t>
            </a:r>
            <a:r>
              <a:rPr lang="en-US" dirty="0"/>
              <a:t> </a:t>
            </a:r>
            <a:r>
              <a:rPr lang="en-US" dirty="0" err="1"/>
              <a:t>tiện</a:t>
            </a:r>
            <a:r>
              <a:rPr lang="en-US" dirty="0"/>
              <a:t> </a:t>
            </a:r>
            <a:r>
              <a:rPr lang="en-US" dirty="0" err="1"/>
              <a:t>hơn</a:t>
            </a:r>
            <a:r>
              <a:rPr lang="en-US" dirty="0"/>
              <a:t> </a:t>
            </a:r>
            <a:r>
              <a:rPr lang="en-US" dirty="0" err="1"/>
              <a:t>trong</a:t>
            </a:r>
            <a:r>
              <a:rPr lang="en-US" dirty="0"/>
              <a:t> </a:t>
            </a:r>
            <a:r>
              <a:rPr lang="en-US" dirty="0" err="1"/>
              <a:t>việc</a:t>
            </a:r>
            <a:r>
              <a:rPr lang="en-US" dirty="0"/>
              <a:t> </a:t>
            </a:r>
            <a:r>
              <a:rPr lang="en-US" dirty="0" err="1"/>
              <a:t>tìm</a:t>
            </a:r>
            <a:r>
              <a:rPr lang="en-US" dirty="0"/>
              <a:t> </a:t>
            </a:r>
            <a:r>
              <a:rPr lang="en-US" dirty="0" err="1"/>
              <a:t>phòng</a:t>
            </a:r>
            <a:r>
              <a:rPr lang="en-US" dirty="0"/>
              <a:t> </a:t>
            </a:r>
            <a:r>
              <a:rPr lang="en-US" dirty="0" err="1"/>
              <a:t>sau</a:t>
            </a:r>
            <a:r>
              <a:rPr lang="en-US" dirty="0"/>
              <a:t> </a:t>
            </a:r>
            <a:r>
              <a:rPr lang="en-US" dirty="0" err="1"/>
              <a:t>khi</a:t>
            </a:r>
            <a:r>
              <a:rPr lang="en-US" dirty="0"/>
              <a:t> </a:t>
            </a:r>
            <a:r>
              <a:rPr lang="en-US" dirty="0" err="1"/>
              <a:t>đã</a:t>
            </a:r>
            <a:r>
              <a:rPr lang="en-US" dirty="0"/>
              <a:t> </a:t>
            </a:r>
            <a:r>
              <a:rPr lang="vi-VN" dirty="0"/>
              <a:t> </a:t>
            </a:r>
            <a:r>
              <a:rPr lang="en-US" dirty="0" err="1"/>
              <a:t>đăng</a:t>
            </a:r>
            <a:r>
              <a:rPr lang="en-US" dirty="0"/>
              <a:t> </a:t>
            </a:r>
            <a:r>
              <a:rPr lang="en-US" dirty="0" err="1"/>
              <a:t>ký</a:t>
            </a:r>
            <a:r>
              <a:rPr lang="en-US" dirty="0"/>
              <a:t> </a:t>
            </a:r>
            <a:r>
              <a:rPr lang="en-US" dirty="0" err="1"/>
              <a:t>thuê</a:t>
            </a:r>
            <a:r>
              <a:rPr lang="en-US" dirty="0"/>
              <a:t>.</a:t>
            </a:r>
          </a:p>
        </p:txBody>
      </p:sp>
      <p:sp>
        <p:nvSpPr>
          <p:cNvPr id="4" name="TextBox 3"/>
          <p:cNvSpPr txBox="1"/>
          <p:nvPr/>
        </p:nvSpPr>
        <p:spPr>
          <a:xfrm>
            <a:off x="246145" y="1275606"/>
            <a:ext cx="1234886" cy="923330"/>
          </a:xfrm>
          <a:prstGeom prst="rect">
            <a:avLst/>
          </a:prstGeom>
          <a:noFill/>
        </p:spPr>
        <p:txBody>
          <a:bodyPr wrap="square" rtlCol="0">
            <a:spAutoFit/>
          </a:bodyPr>
          <a:lstStyle/>
          <a:p>
            <a:r>
              <a:rPr lang="vi-VN" b="1" dirty="0" smtClean="0">
                <a:solidFill>
                  <a:schemeClr val="bg1"/>
                </a:solidFill>
              </a:rPr>
              <a:t>DEMO </a:t>
            </a:r>
          </a:p>
          <a:p>
            <a:r>
              <a:rPr lang="vi-VN" b="1" dirty="0" smtClean="0">
                <a:solidFill>
                  <a:schemeClr val="bg1"/>
                </a:solidFill>
              </a:rPr>
              <a:t>Giao diện app</a:t>
            </a:r>
            <a:endParaRPr lang="en-US" b="1" dirty="0">
              <a:solidFill>
                <a:schemeClr val="bg1"/>
              </a:solidFill>
            </a:endParaRPr>
          </a:p>
        </p:txBody>
      </p:sp>
    </p:spTree>
    <p:extLst>
      <p:ext uri="{BB962C8B-B14F-4D97-AF65-F5344CB8AC3E}">
        <p14:creationId xmlns:p14="http://schemas.microsoft.com/office/powerpoint/2010/main" val="308377337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372200" y="195264"/>
            <a:ext cx="2491978" cy="4852774"/>
          </a:xfrm>
          <a:prstGeom prst="rect">
            <a:avLst/>
          </a:prstGeom>
        </p:spPr>
      </p:pic>
      <p:sp>
        <p:nvSpPr>
          <p:cNvPr id="3" name="TextBox 2"/>
          <p:cNvSpPr txBox="1"/>
          <p:nvPr/>
        </p:nvSpPr>
        <p:spPr>
          <a:xfrm>
            <a:off x="1619672" y="843558"/>
            <a:ext cx="4752528" cy="1200329"/>
          </a:xfrm>
          <a:prstGeom prst="rect">
            <a:avLst/>
          </a:prstGeom>
          <a:noFill/>
        </p:spPr>
        <p:txBody>
          <a:bodyPr wrap="square" rtlCol="0">
            <a:spAutoFit/>
          </a:bodyPr>
          <a:lstStyle/>
          <a:p>
            <a:pPr algn="just"/>
            <a:r>
              <a:rPr lang="vi-VN" dirty="0"/>
              <a:t>- </a:t>
            </a:r>
            <a:r>
              <a:rPr lang="en-US" dirty="0" err="1"/>
              <a:t>Chức</a:t>
            </a:r>
            <a:r>
              <a:rPr lang="en-US" dirty="0"/>
              <a:t> </a:t>
            </a:r>
            <a:r>
              <a:rPr lang="en-US" dirty="0" err="1"/>
              <a:t>năng</a:t>
            </a:r>
            <a:r>
              <a:rPr lang="en-US" dirty="0"/>
              <a:t> </a:t>
            </a:r>
            <a:r>
              <a:rPr lang="en-US" dirty="0" err="1"/>
              <a:t>giỏ</a:t>
            </a:r>
            <a:r>
              <a:rPr lang="en-US" dirty="0"/>
              <a:t> </a:t>
            </a:r>
            <a:r>
              <a:rPr lang="en-US" dirty="0" err="1"/>
              <a:t>hàng</a:t>
            </a:r>
            <a:r>
              <a:rPr lang="en-US" dirty="0"/>
              <a:t>: </a:t>
            </a:r>
            <a:r>
              <a:rPr lang="en-US" dirty="0" err="1"/>
              <a:t>tập</a:t>
            </a:r>
            <a:r>
              <a:rPr lang="en-US" dirty="0"/>
              <a:t> </a:t>
            </a:r>
            <a:r>
              <a:rPr lang="en-US" dirty="0" err="1"/>
              <a:t>hợp</a:t>
            </a:r>
            <a:r>
              <a:rPr lang="en-US" dirty="0"/>
              <a:t> </a:t>
            </a:r>
            <a:r>
              <a:rPr lang="en-US" dirty="0" err="1"/>
              <a:t>các</a:t>
            </a:r>
            <a:r>
              <a:rPr lang="en-US" dirty="0"/>
              <a:t> </a:t>
            </a:r>
            <a:r>
              <a:rPr lang="en-US" dirty="0" err="1"/>
              <a:t>lựa</a:t>
            </a:r>
            <a:r>
              <a:rPr lang="en-US" dirty="0"/>
              <a:t> </a:t>
            </a:r>
            <a:r>
              <a:rPr lang="en-US" dirty="0" err="1"/>
              <a:t>chọn</a:t>
            </a:r>
            <a:r>
              <a:rPr lang="vi-VN" dirty="0"/>
              <a:t>   </a:t>
            </a:r>
            <a:r>
              <a:rPr lang="en-US" dirty="0" err="1"/>
              <a:t>của</a:t>
            </a:r>
            <a:r>
              <a:rPr lang="en-US" dirty="0"/>
              <a:t> </a:t>
            </a:r>
            <a:r>
              <a:rPr lang="en-US" dirty="0" err="1"/>
              <a:t>người</a:t>
            </a:r>
            <a:r>
              <a:rPr lang="en-US" dirty="0"/>
              <a:t> </a:t>
            </a:r>
            <a:r>
              <a:rPr lang="en-US" dirty="0" err="1"/>
              <a:t>dùng</a:t>
            </a:r>
            <a:r>
              <a:rPr lang="en-US" dirty="0"/>
              <a:t> </a:t>
            </a:r>
            <a:r>
              <a:rPr lang="en-US" dirty="0" err="1"/>
              <a:t>về</a:t>
            </a:r>
            <a:r>
              <a:rPr lang="en-US" dirty="0"/>
              <a:t> </a:t>
            </a:r>
            <a:r>
              <a:rPr lang="en-US" dirty="0" err="1"/>
              <a:t>phòng</a:t>
            </a:r>
            <a:r>
              <a:rPr lang="en-US" dirty="0"/>
              <a:t> </a:t>
            </a:r>
            <a:r>
              <a:rPr lang="en-US" dirty="0" err="1"/>
              <a:t>cũng</a:t>
            </a:r>
            <a:r>
              <a:rPr lang="en-US" dirty="0"/>
              <a:t> </a:t>
            </a:r>
            <a:r>
              <a:rPr lang="en-US" dirty="0" err="1"/>
              <a:t>như</a:t>
            </a:r>
            <a:r>
              <a:rPr lang="en-US" dirty="0"/>
              <a:t> </a:t>
            </a:r>
            <a:r>
              <a:rPr lang="en-US" dirty="0" err="1"/>
              <a:t>số</a:t>
            </a:r>
            <a:r>
              <a:rPr lang="en-US" dirty="0"/>
              <a:t> </a:t>
            </a:r>
            <a:r>
              <a:rPr lang="vi-VN" dirty="0"/>
              <a:t>         </a:t>
            </a:r>
            <a:r>
              <a:rPr lang="en-US" dirty="0" err="1"/>
              <a:t>lượng</a:t>
            </a:r>
            <a:r>
              <a:rPr lang="en-US" dirty="0"/>
              <a:t> </a:t>
            </a:r>
            <a:r>
              <a:rPr lang="en-US" dirty="0" err="1"/>
              <a:t>phòng</a:t>
            </a:r>
            <a:r>
              <a:rPr lang="en-US" dirty="0"/>
              <a:t> </a:t>
            </a:r>
            <a:r>
              <a:rPr lang="en-US" dirty="0" err="1"/>
              <a:t>và</a:t>
            </a:r>
            <a:r>
              <a:rPr lang="en-US" dirty="0"/>
              <a:t> </a:t>
            </a:r>
            <a:r>
              <a:rPr lang="en-US" dirty="0" err="1"/>
              <a:t>giá</a:t>
            </a:r>
            <a:r>
              <a:rPr lang="en-US" dirty="0"/>
              <a:t> </a:t>
            </a:r>
            <a:r>
              <a:rPr lang="en-US" dirty="0" err="1"/>
              <a:t>cả</a:t>
            </a:r>
            <a:r>
              <a:rPr lang="en-US" dirty="0"/>
              <a:t> </a:t>
            </a:r>
            <a:r>
              <a:rPr lang="en-US" dirty="0" err="1"/>
              <a:t>theo</a:t>
            </a:r>
            <a:r>
              <a:rPr lang="en-US" dirty="0"/>
              <a:t> </a:t>
            </a:r>
            <a:r>
              <a:rPr lang="en-US" dirty="0" err="1"/>
              <a:t>dạng</a:t>
            </a:r>
            <a:r>
              <a:rPr lang="en-US" dirty="0"/>
              <a:t> </a:t>
            </a:r>
            <a:r>
              <a:rPr lang="en-US" dirty="0" err="1"/>
              <a:t>danh</a:t>
            </a:r>
            <a:r>
              <a:rPr lang="en-US" dirty="0"/>
              <a:t> </a:t>
            </a:r>
            <a:r>
              <a:rPr lang="en-US" dirty="0" err="1"/>
              <a:t>sách</a:t>
            </a:r>
            <a:r>
              <a:rPr lang="en-US" dirty="0"/>
              <a:t> </a:t>
            </a:r>
            <a:r>
              <a:rPr lang="en-US" dirty="0" err="1"/>
              <a:t>thuận</a:t>
            </a:r>
            <a:r>
              <a:rPr lang="en-US" dirty="0"/>
              <a:t> </a:t>
            </a:r>
            <a:r>
              <a:rPr lang="en-US" dirty="0" err="1"/>
              <a:t>tiên</a:t>
            </a:r>
            <a:r>
              <a:rPr lang="en-US" dirty="0"/>
              <a:t> </a:t>
            </a:r>
            <a:r>
              <a:rPr lang="en-US" dirty="0" err="1"/>
              <a:t>xem</a:t>
            </a:r>
            <a:r>
              <a:rPr lang="en-US" dirty="0"/>
              <a:t> </a:t>
            </a:r>
            <a:r>
              <a:rPr lang="en-US" dirty="0" err="1"/>
              <a:t>và</a:t>
            </a:r>
            <a:r>
              <a:rPr lang="en-US" dirty="0"/>
              <a:t> </a:t>
            </a:r>
            <a:r>
              <a:rPr lang="en-US" dirty="0" err="1"/>
              <a:t>chỉnh</a:t>
            </a:r>
            <a:r>
              <a:rPr lang="en-US" dirty="0"/>
              <a:t> </a:t>
            </a:r>
            <a:r>
              <a:rPr lang="en-US" dirty="0" err="1"/>
              <a:t>sửa</a:t>
            </a:r>
            <a:r>
              <a:rPr lang="en-US" dirty="0"/>
              <a:t> </a:t>
            </a:r>
            <a:r>
              <a:rPr lang="en-US" dirty="0" err="1"/>
              <a:t>trực</a:t>
            </a:r>
            <a:r>
              <a:rPr lang="en-US" dirty="0"/>
              <a:t> </a:t>
            </a:r>
            <a:r>
              <a:rPr lang="en-US" dirty="0" err="1"/>
              <a:t>tiếp</a:t>
            </a:r>
            <a:r>
              <a:rPr lang="en-US" dirty="0"/>
              <a:t>.</a:t>
            </a:r>
          </a:p>
        </p:txBody>
      </p:sp>
      <p:sp>
        <p:nvSpPr>
          <p:cNvPr id="4" name="TextBox 3"/>
          <p:cNvSpPr txBox="1"/>
          <p:nvPr/>
        </p:nvSpPr>
        <p:spPr>
          <a:xfrm>
            <a:off x="246145" y="1275606"/>
            <a:ext cx="1234886" cy="923330"/>
          </a:xfrm>
          <a:prstGeom prst="rect">
            <a:avLst/>
          </a:prstGeom>
          <a:noFill/>
        </p:spPr>
        <p:txBody>
          <a:bodyPr wrap="square" rtlCol="0">
            <a:spAutoFit/>
          </a:bodyPr>
          <a:lstStyle/>
          <a:p>
            <a:r>
              <a:rPr lang="vi-VN" b="1" dirty="0" smtClean="0">
                <a:solidFill>
                  <a:schemeClr val="bg1"/>
                </a:solidFill>
              </a:rPr>
              <a:t>DEMO </a:t>
            </a:r>
          </a:p>
          <a:p>
            <a:r>
              <a:rPr lang="vi-VN" b="1" dirty="0" smtClean="0">
                <a:solidFill>
                  <a:schemeClr val="bg1"/>
                </a:solidFill>
              </a:rPr>
              <a:t>Giao diện app</a:t>
            </a:r>
            <a:endParaRPr lang="en-US" b="1" dirty="0">
              <a:solidFill>
                <a:schemeClr val="bg1"/>
              </a:solidFill>
            </a:endParaRPr>
          </a:p>
        </p:txBody>
      </p:sp>
    </p:spTree>
    <p:extLst>
      <p:ext uri="{BB962C8B-B14F-4D97-AF65-F5344CB8AC3E}">
        <p14:creationId xmlns:p14="http://schemas.microsoft.com/office/powerpoint/2010/main" val="305944743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19672" y="252491"/>
            <a:ext cx="2501504" cy="4852774"/>
          </a:xfrm>
          <a:prstGeom prst="rect">
            <a:avLst/>
          </a:prstGeom>
        </p:spPr>
      </p:pic>
      <p:pic>
        <p:nvPicPr>
          <p:cNvPr id="5" name="Picture 4"/>
          <p:cNvPicPr>
            <a:picLocks noChangeAspect="1"/>
          </p:cNvPicPr>
          <p:nvPr/>
        </p:nvPicPr>
        <p:blipFill>
          <a:blip r:embed="rId3"/>
          <a:stretch>
            <a:fillRect/>
          </a:stretch>
        </p:blipFill>
        <p:spPr>
          <a:xfrm>
            <a:off x="4367335" y="3435846"/>
            <a:ext cx="4516604" cy="1348266"/>
          </a:xfrm>
          <a:prstGeom prst="rect">
            <a:avLst/>
          </a:prstGeom>
        </p:spPr>
      </p:pic>
      <p:sp>
        <p:nvSpPr>
          <p:cNvPr id="6" name="Rectangle 5"/>
          <p:cNvSpPr/>
          <p:nvPr/>
        </p:nvSpPr>
        <p:spPr>
          <a:xfrm>
            <a:off x="4367335" y="4496080"/>
            <a:ext cx="4165106" cy="28803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367335" y="1059582"/>
            <a:ext cx="4516604" cy="1200329"/>
          </a:xfrm>
          <a:prstGeom prst="rect">
            <a:avLst/>
          </a:prstGeom>
          <a:noFill/>
        </p:spPr>
        <p:txBody>
          <a:bodyPr wrap="square" rtlCol="0">
            <a:spAutoFit/>
          </a:bodyPr>
          <a:lstStyle/>
          <a:p>
            <a:pPr algn="just"/>
            <a:r>
              <a:rPr lang="en-US" dirty="0"/>
              <a:t>- </a:t>
            </a:r>
            <a:r>
              <a:rPr lang="en-US" dirty="0" err="1"/>
              <a:t>Tính</a:t>
            </a:r>
            <a:r>
              <a:rPr lang="en-US" dirty="0"/>
              <a:t> </a:t>
            </a:r>
            <a:r>
              <a:rPr lang="en-US" dirty="0" err="1"/>
              <a:t>năng</a:t>
            </a:r>
            <a:r>
              <a:rPr lang="en-US" dirty="0"/>
              <a:t> </a:t>
            </a:r>
            <a:r>
              <a:rPr lang="en-US" dirty="0" err="1"/>
              <a:t>xác</a:t>
            </a:r>
            <a:r>
              <a:rPr lang="en-US" dirty="0"/>
              <a:t> </a:t>
            </a:r>
            <a:r>
              <a:rPr lang="en-US" dirty="0" err="1"/>
              <a:t>nhân</a:t>
            </a:r>
            <a:r>
              <a:rPr lang="en-US" dirty="0"/>
              <a:t> </a:t>
            </a:r>
            <a:r>
              <a:rPr lang="en-US" dirty="0" err="1"/>
              <a:t>lại</a:t>
            </a:r>
            <a:r>
              <a:rPr lang="en-US" dirty="0"/>
              <a:t> </a:t>
            </a:r>
            <a:r>
              <a:rPr lang="en-US" dirty="0" err="1"/>
              <a:t>thông</a:t>
            </a:r>
            <a:r>
              <a:rPr lang="en-US" dirty="0"/>
              <a:t> tin </a:t>
            </a:r>
            <a:r>
              <a:rPr lang="en-US" dirty="0" err="1"/>
              <a:t>người</a:t>
            </a:r>
            <a:r>
              <a:rPr lang="en-US" dirty="0"/>
              <a:t> </a:t>
            </a:r>
            <a:r>
              <a:rPr lang="vi-VN" dirty="0"/>
              <a:t>  </a:t>
            </a:r>
            <a:r>
              <a:rPr lang="en-US" dirty="0" err="1"/>
              <a:t>dùng</a:t>
            </a:r>
            <a:r>
              <a:rPr lang="en-US" dirty="0"/>
              <a:t> </a:t>
            </a:r>
            <a:r>
              <a:rPr lang="en-US" dirty="0" err="1"/>
              <a:t>trước</a:t>
            </a:r>
            <a:r>
              <a:rPr lang="en-US" dirty="0"/>
              <a:t> </a:t>
            </a:r>
            <a:r>
              <a:rPr lang="en-US" dirty="0" err="1"/>
              <a:t>khi</a:t>
            </a:r>
            <a:r>
              <a:rPr lang="en-US" dirty="0"/>
              <a:t> </a:t>
            </a:r>
            <a:r>
              <a:rPr lang="en-US" dirty="0" err="1"/>
              <a:t>thanh</a:t>
            </a:r>
            <a:r>
              <a:rPr lang="en-US" dirty="0"/>
              <a:t> </a:t>
            </a:r>
            <a:r>
              <a:rPr lang="en-US" dirty="0" err="1"/>
              <a:t>toán</a:t>
            </a:r>
            <a:r>
              <a:rPr lang="en-US" dirty="0"/>
              <a:t>: </a:t>
            </a:r>
            <a:r>
              <a:rPr lang="en-US" dirty="0" err="1"/>
              <a:t>tránh</a:t>
            </a:r>
            <a:r>
              <a:rPr lang="en-US" dirty="0"/>
              <a:t> </a:t>
            </a:r>
            <a:r>
              <a:rPr lang="en-US" dirty="0" err="1"/>
              <a:t>được</a:t>
            </a:r>
            <a:r>
              <a:rPr lang="en-US" dirty="0"/>
              <a:t> </a:t>
            </a:r>
            <a:r>
              <a:rPr lang="vi-VN" dirty="0"/>
              <a:t>     </a:t>
            </a:r>
            <a:r>
              <a:rPr lang="en-US" dirty="0" err="1"/>
              <a:t>những</a:t>
            </a:r>
            <a:r>
              <a:rPr lang="en-US" dirty="0"/>
              <a:t> </a:t>
            </a:r>
            <a:r>
              <a:rPr lang="en-US" dirty="0" err="1"/>
              <a:t>sai</a:t>
            </a:r>
            <a:r>
              <a:rPr lang="en-US" dirty="0"/>
              <a:t> </a:t>
            </a:r>
            <a:r>
              <a:rPr lang="en-US" dirty="0" err="1"/>
              <a:t>sót</a:t>
            </a:r>
            <a:r>
              <a:rPr lang="en-US" dirty="0"/>
              <a:t> </a:t>
            </a:r>
            <a:r>
              <a:rPr lang="en-US" dirty="0" err="1"/>
              <a:t>về</a:t>
            </a:r>
            <a:r>
              <a:rPr lang="en-US" dirty="0"/>
              <a:t> </a:t>
            </a:r>
            <a:r>
              <a:rPr lang="en-US" dirty="0" err="1"/>
              <a:t>thông</a:t>
            </a:r>
            <a:r>
              <a:rPr lang="en-US" dirty="0"/>
              <a:t> tin </a:t>
            </a:r>
            <a:r>
              <a:rPr lang="en-US" dirty="0" err="1"/>
              <a:t>và</a:t>
            </a:r>
            <a:r>
              <a:rPr lang="en-US" dirty="0"/>
              <a:t> </a:t>
            </a:r>
            <a:r>
              <a:rPr lang="en-US" dirty="0" err="1"/>
              <a:t>những</a:t>
            </a:r>
            <a:r>
              <a:rPr lang="en-US" dirty="0"/>
              <a:t> </a:t>
            </a:r>
            <a:r>
              <a:rPr lang="en-US" dirty="0" err="1"/>
              <a:t>rắc</a:t>
            </a:r>
            <a:r>
              <a:rPr lang="en-US" dirty="0"/>
              <a:t> </a:t>
            </a:r>
            <a:r>
              <a:rPr lang="vi-VN" dirty="0"/>
              <a:t>   </a:t>
            </a:r>
            <a:r>
              <a:rPr lang="en-US" dirty="0" err="1"/>
              <a:t>rối</a:t>
            </a:r>
            <a:r>
              <a:rPr lang="en-US" dirty="0"/>
              <a:t> </a:t>
            </a:r>
            <a:r>
              <a:rPr lang="en-US" dirty="0" err="1"/>
              <a:t>không</a:t>
            </a:r>
            <a:r>
              <a:rPr lang="en-US" dirty="0"/>
              <a:t> </a:t>
            </a:r>
            <a:r>
              <a:rPr lang="en-US" dirty="0" err="1"/>
              <a:t>cần</a:t>
            </a:r>
            <a:r>
              <a:rPr lang="en-US" dirty="0"/>
              <a:t> </a:t>
            </a:r>
            <a:r>
              <a:rPr lang="en-US" dirty="0" err="1"/>
              <a:t>thiết</a:t>
            </a:r>
            <a:r>
              <a:rPr lang="en-US" dirty="0"/>
              <a:t>.</a:t>
            </a:r>
          </a:p>
        </p:txBody>
      </p:sp>
      <p:sp>
        <p:nvSpPr>
          <p:cNvPr id="8" name="TextBox 7"/>
          <p:cNvSpPr txBox="1"/>
          <p:nvPr/>
        </p:nvSpPr>
        <p:spPr>
          <a:xfrm>
            <a:off x="246145" y="1275606"/>
            <a:ext cx="1234886" cy="923330"/>
          </a:xfrm>
          <a:prstGeom prst="rect">
            <a:avLst/>
          </a:prstGeom>
          <a:noFill/>
        </p:spPr>
        <p:txBody>
          <a:bodyPr wrap="square" rtlCol="0">
            <a:spAutoFit/>
          </a:bodyPr>
          <a:lstStyle/>
          <a:p>
            <a:r>
              <a:rPr lang="vi-VN" b="1" dirty="0" smtClean="0">
                <a:solidFill>
                  <a:schemeClr val="bg1"/>
                </a:solidFill>
              </a:rPr>
              <a:t>DEMO </a:t>
            </a:r>
          </a:p>
          <a:p>
            <a:r>
              <a:rPr lang="vi-VN" b="1" dirty="0" smtClean="0">
                <a:solidFill>
                  <a:schemeClr val="bg1"/>
                </a:solidFill>
              </a:rPr>
              <a:t>Giao diện app</a:t>
            </a:r>
            <a:endParaRPr lang="en-US" b="1" dirty="0">
              <a:solidFill>
                <a:schemeClr val="bg1"/>
              </a:solidFill>
            </a:endParaRPr>
          </a:p>
        </p:txBody>
      </p:sp>
    </p:spTree>
    <p:extLst>
      <p:ext uri="{BB962C8B-B14F-4D97-AF65-F5344CB8AC3E}">
        <p14:creationId xmlns:p14="http://schemas.microsoft.com/office/powerpoint/2010/main" val="17337518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372200" y="139901"/>
            <a:ext cx="2664296" cy="4875147"/>
          </a:xfrm>
          <a:prstGeom prst="rect">
            <a:avLst/>
          </a:prstGeom>
        </p:spPr>
      </p:pic>
      <p:sp>
        <p:nvSpPr>
          <p:cNvPr id="3" name="TextBox 2"/>
          <p:cNvSpPr txBox="1"/>
          <p:nvPr/>
        </p:nvSpPr>
        <p:spPr>
          <a:xfrm>
            <a:off x="1691680" y="699542"/>
            <a:ext cx="4464496" cy="923330"/>
          </a:xfrm>
          <a:prstGeom prst="rect">
            <a:avLst/>
          </a:prstGeom>
          <a:noFill/>
        </p:spPr>
        <p:txBody>
          <a:bodyPr wrap="square" rtlCol="0">
            <a:spAutoFit/>
          </a:bodyPr>
          <a:lstStyle/>
          <a:p>
            <a:pPr algn="just"/>
            <a:r>
              <a:rPr lang="en-US" dirty="0"/>
              <a:t>- </a:t>
            </a:r>
            <a:r>
              <a:rPr lang="en-US" dirty="0" err="1"/>
              <a:t>Có</a:t>
            </a:r>
            <a:r>
              <a:rPr lang="en-US" dirty="0"/>
              <a:t> </a:t>
            </a:r>
            <a:r>
              <a:rPr lang="en-US" dirty="0" err="1"/>
              <a:t>thể</a:t>
            </a:r>
            <a:r>
              <a:rPr lang="en-US" dirty="0"/>
              <a:t> </a:t>
            </a:r>
            <a:r>
              <a:rPr lang="en-US" dirty="0" err="1"/>
              <a:t>liên</a:t>
            </a:r>
            <a:r>
              <a:rPr lang="en-US" dirty="0"/>
              <a:t> </a:t>
            </a:r>
            <a:r>
              <a:rPr lang="en-US" dirty="0" err="1"/>
              <a:t>hệ</a:t>
            </a:r>
            <a:r>
              <a:rPr lang="en-US" dirty="0"/>
              <a:t> </a:t>
            </a:r>
            <a:r>
              <a:rPr lang="en-US" dirty="0" err="1"/>
              <a:t>nếu</a:t>
            </a:r>
            <a:r>
              <a:rPr lang="en-US" dirty="0"/>
              <a:t> </a:t>
            </a:r>
            <a:r>
              <a:rPr lang="en-US" dirty="0" err="1"/>
              <a:t>bạn</a:t>
            </a:r>
            <a:r>
              <a:rPr lang="en-US" dirty="0"/>
              <a:t> </a:t>
            </a:r>
            <a:r>
              <a:rPr lang="en-US" dirty="0" err="1"/>
              <a:t>gặp</a:t>
            </a:r>
            <a:r>
              <a:rPr lang="en-US" dirty="0"/>
              <a:t> </a:t>
            </a:r>
            <a:r>
              <a:rPr lang="en-US" dirty="0" err="1"/>
              <a:t>trục</a:t>
            </a:r>
            <a:r>
              <a:rPr lang="en-US" dirty="0"/>
              <a:t> </a:t>
            </a:r>
            <a:r>
              <a:rPr lang="en-US" dirty="0" err="1"/>
              <a:t>trặc</a:t>
            </a:r>
            <a:r>
              <a:rPr lang="en-US" dirty="0"/>
              <a:t> </a:t>
            </a:r>
            <a:r>
              <a:rPr lang="en-US" dirty="0" err="1"/>
              <a:t>khi</a:t>
            </a:r>
            <a:r>
              <a:rPr lang="en-US" dirty="0"/>
              <a:t> </a:t>
            </a:r>
            <a:r>
              <a:rPr lang="vi-VN" dirty="0"/>
              <a:t> </a:t>
            </a:r>
            <a:r>
              <a:rPr lang="en-US" dirty="0" err="1"/>
              <a:t>truy</a:t>
            </a:r>
            <a:r>
              <a:rPr lang="en-US" dirty="0"/>
              <a:t> </a:t>
            </a:r>
            <a:r>
              <a:rPr lang="en-US" dirty="0" err="1"/>
              <a:t>cập</a:t>
            </a:r>
            <a:r>
              <a:rPr lang="en-US" dirty="0"/>
              <a:t>, </a:t>
            </a:r>
            <a:r>
              <a:rPr lang="en-US" dirty="0" err="1"/>
              <a:t>sử</a:t>
            </a:r>
            <a:r>
              <a:rPr lang="en-US" dirty="0"/>
              <a:t> </a:t>
            </a:r>
            <a:r>
              <a:rPr lang="en-US" dirty="0" err="1"/>
              <a:t>dụng</a:t>
            </a:r>
            <a:r>
              <a:rPr lang="en-US" dirty="0"/>
              <a:t> </a:t>
            </a:r>
            <a:r>
              <a:rPr lang="en-US" dirty="0" err="1"/>
              <a:t>phần</a:t>
            </a:r>
            <a:r>
              <a:rPr lang="en-US" dirty="0"/>
              <a:t> </a:t>
            </a:r>
            <a:r>
              <a:rPr lang="en-US" dirty="0" err="1"/>
              <a:t>mềm</a:t>
            </a:r>
            <a:r>
              <a:rPr lang="en-US" dirty="0"/>
              <a:t> </a:t>
            </a:r>
            <a:r>
              <a:rPr lang="en-US" dirty="0" err="1"/>
              <a:t>cho</a:t>
            </a:r>
            <a:r>
              <a:rPr lang="en-US" dirty="0"/>
              <a:t> </a:t>
            </a:r>
            <a:r>
              <a:rPr lang="en-US" dirty="0" err="1"/>
              <a:t>nhà</a:t>
            </a:r>
            <a:r>
              <a:rPr lang="en-US" dirty="0"/>
              <a:t> </a:t>
            </a:r>
            <a:r>
              <a:rPr lang="vi-VN" dirty="0"/>
              <a:t>     </a:t>
            </a:r>
            <a:r>
              <a:rPr lang="en-US" dirty="0" err="1"/>
              <a:t>phát</a:t>
            </a:r>
            <a:r>
              <a:rPr lang="en-US" dirty="0"/>
              <a:t> </a:t>
            </a:r>
            <a:r>
              <a:rPr lang="en-US" dirty="0" err="1"/>
              <a:t>triển</a:t>
            </a:r>
            <a:r>
              <a:rPr lang="en-US" dirty="0"/>
              <a:t>.</a:t>
            </a:r>
          </a:p>
        </p:txBody>
      </p:sp>
      <p:sp>
        <p:nvSpPr>
          <p:cNvPr id="4" name="TextBox 3"/>
          <p:cNvSpPr txBox="1"/>
          <p:nvPr/>
        </p:nvSpPr>
        <p:spPr>
          <a:xfrm>
            <a:off x="246145" y="1275606"/>
            <a:ext cx="1234886" cy="923330"/>
          </a:xfrm>
          <a:prstGeom prst="rect">
            <a:avLst/>
          </a:prstGeom>
          <a:noFill/>
        </p:spPr>
        <p:txBody>
          <a:bodyPr wrap="square" rtlCol="0">
            <a:spAutoFit/>
          </a:bodyPr>
          <a:lstStyle/>
          <a:p>
            <a:r>
              <a:rPr lang="vi-VN" b="1" dirty="0" smtClean="0">
                <a:solidFill>
                  <a:schemeClr val="bg1"/>
                </a:solidFill>
              </a:rPr>
              <a:t>DEMO </a:t>
            </a:r>
          </a:p>
          <a:p>
            <a:r>
              <a:rPr lang="vi-VN" b="1" dirty="0" smtClean="0">
                <a:solidFill>
                  <a:schemeClr val="bg1"/>
                </a:solidFill>
              </a:rPr>
              <a:t>Giao diện app</a:t>
            </a:r>
            <a:endParaRPr lang="en-US" b="1" dirty="0">
              <a:solidFill>
                <a:schemeClr val="bg1"/>
              </a:solidFill>
            </a:endParaRPr>
          </a:p>
        </p:txBody>
      </p:sp>
    </p:spTree>
    <p:extLst>
      <p:ext uri="{BB962C8B-B14F-4D97-AF65-F5344CB8AC3E}">
        <p14:creationId xmlns:p14="http://schemas.microsoft.com/office/powerpoint/2010/main" val="646492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Frame 16"/>
          <p:cNvSpPr/>
          <p:nvPr/>
        </p:nvSpPr>
        <p:spPr>
          <a:xfrm>
            <a:off x="215516" y="177378"/>
            <a:ext cx="8712968" cy="4788744"/>
          </a:xfrm>
          <a:prstGeom prst="frame">
            <a:avLst>
              <a:gd name="adj1" fmla="val 89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4" name="Rectangle 13"/>
          <p:cNvSpPr/>
          <p:nvPr/>
        </p:nvSpPr>
        <p:spPr>
          <a:xfrm>
            <a:off x="6732240" y="0"/>
            <a:ext cx="1935759"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Text Placeholder 1"/>
          <p:cNvSpPr txBox="1">
            <a:spLocks/>
          </p:cNvSpPr>
          <p:nvPr/>
        </p:nvSpPr>
        <p:spPr>
          <a:xfrm>
            <a:off x="6696236" y="555526"/>
            <a:ext cx="1867856" cy="1440408"/>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vi-VN" altLang="ko-KR" sz="2800" b="1" dirty="0">
                <a:solidFill>
                  <a:schemeClr val="bg1"/>
                </a:solidFill>
                <a:latin typeface="+mj-lt"/>
                <a:cs typeface="Arial" pitchFamily="34" charset="0"/>
              </a:rPr>
              <a:t>Hoàn Thành APP </a:t>
            </a:r>
          </a:p>
          <a:p>
            <a:pPr marL="0" indent="0" algn="r">
              <a:buNone/>
            </a:pPr>
            <a:r>
              <a:rPr lang="vi-VN" altLang="ko-KR" sz="2800" b="1" dirty="0">
                <a:solidFill>
                  <a:schemeClr val="bg1"/>
                </a:solidFill>
                <a:latin typeface="+mj-lt"/>
                <a:cs typeface="Arial" pitchFamily="34" charset="0"/>
              </a:rPr>
              <a:t>MST </a:t>
            </a:r>
            <a:endParaRPr lang="ko-KR" altLang="en-US" sz="2800" b="1" dirty="0">
              <a:solidFill>
                <a:schemeClr val="bg1"/>
              </a:solidFill>
              <a:latin typeface="+mj-lt"/>
              <a:cs typeface="Arial" pitchFamily="34" charset="0"/>
            </a:endParaRPr>
          </a:p>
        </p:txBody>
      </p:sp>
      <p:grpSp>
        <p:nvGrpSpPr>
          <p:cNvPr id="21" name="Group 20"/>
          <p:cNvGrpSpPr/>
          <p:nvPr/>
        </p:nvGrpSpPr>
        <p:grpSpPr>
          <a:xfrm>
            <a:off x="611560" y="691634"/>
            <a:ext cx="5760641" cy="3781584"/>
            <a:chOff x="3687661" y="1203598"/>
            <a:chExt cx="2281004" cy="3781584"/>
          </a:xfrm>
        </p:grpSpPr>
        <p:sp>
          <p:nvSpPr>
            <p:cNvPr id="22" name="TextBox 21"/>
            <p:cNvSpPr txBox="1"/>
            <p:nvPr/>
          </p:nvSpPr>
          <p:spPr>
            <a:xfrm>
              <a:off x="3687661" y="1568862"/>
              <a:ext cx="2281004" cy="3416320"/>
            </a:xfrm>
            <a:prstGeom prst="rect">
              <a:avLst/>
            </a:prstGeom>
            <a:noFill/>
          </p:spPr>
          <p:txBody>
            <a:bodyPr wrap="square" rtlCol="0">
              <a:spAutoFit/>
            </a:bodyPr>
            <a:lstStyle/>
            <a:p>
              <a:pPr algn="just"/>
              <a:r>
                <a:rPr lang="vi-VN" altLang="ko-KR" sz="1200" dirty="0">
                  <a:solidFill>
                    <a:schemeClr val="tx1">
                      <a:lumMod val="75000"/>
                      <a:lumOff val="25000"/>
                    </a:schemeClr>
                  </a:solidFill>
                  <a:cs typeface="Arial" pitchFamily="34" charset="0"/>
                </a:rPr>
                <a:t>Hoàn thành app demo.</a:t>
              </a:r>
            </a:p>
            <a:p>
              <a:pPr algn="just"/>
              <a:r>
                <a:rPr lang="vi-VN" altLang="ko-KR" sz="1200" dirty="0">
                  <a:solidFill>
                    <a:schemeClr val="tx1">
                      <a:lumMod val="75000"/>
                      <a:lumOff val="25000"/>
                    </a:schemeClr>
                  </a:solidFill>
                  <a:cs typeface="Arial" pitchFamily="34" charset="0"/>
                </a:rPr>
                <a:t>Hoàn thành các MVP đề ra.</a:t>
              </a:r>
            </a:p>
            <a:p>
              <a:pPr algn="just"/>
              <a:r>
                <a:rPr lang="vi-VN" altLang="ko-KR" sz="1200" dirty="0">
                  <a:solidFill>
                    <a:schemeClr val="tx1">
                      <a:lumMod val="75000"/>
                      <a:lumOff val="25000"/>
                    </a:schemeClr>
                  </a:solidFill>
                  <a:cs typeface="Arial" pitchFamily="34" charset="0"/>
                </a:rPr>
                <a:t>Thực hiện được ý tưởng, hoàn thiện các chức năng cơ bản được đưa ra trên.</a:t>
              </a:r>
            </a:p>
            <a:p>
              <a:pPr algn="just"/>
              <a:r>
                <a:rPr lang="vi-VN" altLang="ko-KR" sz="1200" dirty="0">
                  <a:solidFill>
                    <a:schemeClr val="tx1">
                      <a:lumMod val="75000"/>
                      <a:lumOff val="25000"/>
                    </a:schemeClr>
                  </a:solidFill>
                  <a:cs typeface="Arial" pitchFamily="34" charset="0"/>
                </a:rPr>
                <a:t>App chạy được trên điện thoại Android (đã có file APK).</a:t>
              </a:r>
            </a:p>
            <a:p>
              <a:pPr algn="just"/>
              <a:endParaRPr lang="vi-VN" altLang="ko-KR" sz="1200" dirty="0">
                <a:solidFill>
                  <a:schemeClr val="tx1">
                    <a:lumMod val="75000"/>
                    <a:lumOff val="25000"/>
                  </a:schemeClr>
                </a:solidFill>
                <a:cs typeface="Arial" pitchFamily="34" charset="0"/>
              </a:endParaRPr>
            </a:p>
            <a:p>
              <a:pPr algn="just"/>
              <a:r>
                <a:rPr lang="vi-VN" altLang="ko-KR" sz="1200" dirty="0">
                  <a:solidFill>
                    <a:schemeClr val="tx1">
                      <a:lumMod val="75000"/>
                      <a:lumOff val="25000"/>
                    </a:schemeClr>
                  </a:solidFill>
                  <a:cs typeface="Arial" pitchFamily="34" charset="0"/>
                </a:rPr>
                <a:t>Về lý thuyết Dự án: </a:t>
              </a:r>
              <a:r>
                <a:rPr lang="vi-VN" altLang="ko-KR" sz="1200" b="1" dirty="0">
                  <a:solidFill>
                    <a:schemeClr val="tx1">
                      <a:lumMod val="75000"/>
                      <a:lumOff val="25000"/>
                    </a:schemeClr>
                  </a:solidFill>
                  <a:cs typeface="Arial" pitchFamily="34" charset="0"/>
                </a:rPr>
                <a:t>Phần mềm hỗ trợ tìm nhà (phòng) trọ </a:t>
              </a:r>
              <a:r>
                <a:rPr lang="vi-VN" altLang="ko-KR" sz="1200" dirty="0">
                  <a:solidFill>
                    <a:schemeClr val="tx1">
                      <a:lumMod val="75000"/>
                      <a:lumOff val="25000"/>
                    </a:schemeClr>
                  </a:solidFill>
                  <a:cs typeface="Arial" pitchFamily="34" charset="0"/>
                </a:rPr>
                <a:t>là một ứng dụng chạy trên điện thoại sử dụng hệ điều hành Android. Ứng dụng gồm: </a:t>
              </a:r>
            </a:p>
            <a:p>
              <a:pPr algn="just"/>
              <a:r>
                <a:rPr lang="vi-VN" altLang="ko-KR" sz="1200" dirty="0">
                  <a:solidFill>
                    <a:schemeClr val="tx1">
                      <a:lumMod val="75000"/>
                      <a:lumOff val="25000"/>
                    </a:schemeClr>
                  </a:solidFill>
                  <a:cs typeface="Arial" pitchFamily="34" charset="0"/>
                </a:rPr>
                <a:t>• Phần ứng dụng chạy trên điện thoại được phát triển trên nền Android SDK. </a:t>
              </a:r>
            </a:p>
            <a:p>
              <a:pPr algn="just"/>
              <a:r>
                <a:rPr lang="vi-VN" altLang="ko-KR" sz="1200" dirty="0">
                  <a:solidFill>
                    <a:schemeClr val="tx1">
                      <a:lumMod val="75000"/>
                      <a:lumOff val="25000"/>
                    </a:schemeClr>
                  </a:solidFill>
                  <a:cs typeface="Arial" pitchFamily="34" charset="0"/>
                </a:rPr>
                <a:t>• Phần mềm quản lý cho phép người dùng đặt phòng và xử lý các thông tin từ ứng dụng Android gởi về.</a:t>
              </a:r>
            </a:p>
            <a:p>
              <a:pPr algn="just"/>
              <a:r>
                <a:rPr lang="vi-VN" altLang="ko-KR" sz="1200" dirty="0">
                  <a:solidFill>
                    <a:schemeClr val="tx1">
                      <a:lumMod val="75000"/>
                      <a:lumOff val="25000"/>
                    </a:schemeClr>
                  </a:solidFill>
                  <a:cs typeface="Arial" pitchFamily="34" charset="0"/>
                </a:rPr>
                <a:t>• Khách hàng tải ứng dụng về điện thoại có sử dụng hệ điều hành android 4.0.  trở lên. Khách hàng chạy ứng dụng có thể xem danh sách phòng, chi tiết từng phòng với mức giá phù hợp và đặt phòng ngay lập tức khi xác nhận đặt phòng thành công. </a:t>
              </a:r>
            </a:p>
            <a:p>
              <a:pPr algn="just"/>
              <a:r>
                <a:rPr lang="vi-VN" altLang="ko-KR" sz="1200" dirty="0">
                  <a:solidFill>
                    <a:schemeClr val="tx1">
                      <a:lumMod val="75000"/>
                      <a:lumOff val="25000"/>
                    </a:schemeClr>
                  </a:solidFill>
                  <a:cs typeface="Arial" pitchFamily="34" charset="0"/>
                </a:rPr>
                <a:t>• Ngoài ra,ta có thể xây dựng bổ xung phần mềm quản lý dành cho admin để xử lý các thông tin mà khách hàng gởi về từ ứng dụng android,xử lý các yêu cầu của khách hàng, Quản lý danh mục bảng như cập nhật, thêm, xóa, thống kê...</a:t>
              </a:r>
            </a:p>
            <a:p>
              <a:endParaRPr lang="vi-VN" altLang="ko-KR" sz="1200" dirty="0">
                <a:solidFill>
                  <a:schemeClr val="tx1">
                    <a:lumMod val="75000"/>
                    <a:lumOff val="25000"/>
                  </a:schemeClr>
                </a:solidFill>
                <a:cs typeface="Arial" pitchFamily="34" charset="0"/>
              </a:endParaRPr>
            </a:p>
          </p:txBody>
        </p:sp>
        <p:sp>
          <p:nvSpPr>
            <p:cNvPr id="23" name="TextBox 22"/>
            <p:cNvSpPr txBox="1"/>
            <p:nvPr/>
          </p:nvSpPr>
          <p:spPr>
            <a:xfrm>
              <a:off x="3687661" y="1203598"/>
              <a:ext cx="2252491" cy="307777"/>
            </a:xfrm>
            <a:prstGeom prst="rect">
              <a:avLst/>
            </a:prstGeom>
            <a:noFill/>
          </p:spPr>
          <p:txBody>
            <a:bodyPr wrap="square" rtlCol="0">
              <a:spAutoFit/>
            </a:bodyPr>
            <a:lstStyle/>
            <a:p>
              <a:pPr algn="ctr"/>
              <a:r>
                <a:rPr lang="vi-VN" altLang="ko-KR" sz="1400" b="1" dirty="0">
                  <a:solidFill>
                    <a:schemeClr val="tx1">
                      <a:lumMod val="75000"/>
                      <a:lumOff val="25000"/>
                    </a:schemeClr>
                  </a:solidFill>
                  <a:cs typeface="Arial" pitchFamily="34" charset="0"/>
                </a:rPr>
                <a:t>Kết Luận</a:t>
              </a:r>
              <a:endParaRPr lang="ko-KR" altLang="en-US" sz="1400" b="1" dirty="0">
                <a:solidFill>
                  <a:schemeClr val="tx1">
                    <a:lumMod val="75000"/>
                    <a:lumOff val="25000"/>
                  </a:schemeClr>
                </a:solidFill>
                <a:cs typeface="Arial" pitchFamily="34" charset="0"/>
              </a:endParaRPr>
            </a:p>
          </p:txBody>
        </p:sp>
      </p:gr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832" y="2823477"/>
            <a:ext cx="1795306" cy="1649741"/>
          </a:xfrm>
          <a:prstGeom prst="rect">
            <a:avLst/>
          </a:prstGeom>
        </p:spPr>
      </p:pic>
    </p:spTree>
    <p:extLst>
      <p:ext uri="{BB962C8B-B14F-4D97-AF65-F5344CB8AC3E}">
        <p14:creationId xmlns:p14="http://schemas.microsoft.com/office/powerpoint/2010/main" val="288759478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116108" y="3219822"/>
            <a:ext cx="4896544" cy="576064"/>
          </a:xfrm>
        </p:spPr>
        <p:txBody>
          <a:bodyPr/>
          <a:lstStyle/>
          <a:p>
            <a:r>
              <a:rPr lang="vi-VN" altLang="ko-KR" dirty="0"/>
              <a:t>App hỗ trợ tìm nhà trọ</a:t>
            </a:r>
            <a:endParaRPr lang="ko-KR" alt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4069" y="1105293"/>
            <a:ext cx="2080622" cy="1911923"/>
          </a:xfrm>
          <a:prstGeom prst="rect">
            <a:avLst/>
          </a:prstGeom>
        </p:spPr>
      </p:pic>
    </p:spTree>
    <p:extLst>
      <p:ext uri="{BB962C8B-B14F-4D97-AF65-F5344CB8AC3E}">
        <p14:creationId xmlns:p14="http://schemas.microsoft.com/office/powerpoint/2010/main" val="31012342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3561194"/>
            <a:ext cx="9144000" cy="576063"/>
          </a:xfrm>
        </p:spPr>
        <p:txBody>
          <a:bodyPr/>
          <a:lstStyle/>
          <a:p>
            <a:r>
              <a:rPr lang="en-US" altLang="ko-KR" sz="3600" dirty="0"/>
              <a:t>Thank you</a:t>
            </a:r>
            <a:r>
              <a:rPr lang="vi-VN" altLang="ko-KR" sz="3600" dirty="0"/>
              <a:t> for listening</a:t>
            </a:r>
            <a:endParaRPr lang="ko-KR" altLang="en-US" sz="3600" dirty="0"/>
          </a:p>
        </p:txBody>
      </p:sp>
    </p:spTree>
    <p:extLst>
      <p:ext uri="{BB962C8B-B14F-4D97-AF65-F5344CB8AC3E}">
        <p14:creationId xmlns:p14="http://schemas.microsoft.com/office/powerpoint/2010/main" val="614559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7504" y="123478"/>
            <a:ext cx="8882311" cy="4919693"/>
          </a:xfrm>
          <a:prstGeom prst="rect">
            <a:avLst/>
          </a:prstGeom>
          <a:solidFill>
            <a:srgbClr val="32AEB8"/>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p:cNvSpPr>
            <a:spLocks noGrp="1"/>
          </p:cNvSpPr>
          <p:nvPr>
            <p:ph type="body" sz="quarter" idx="10"/>
          </p:nvPr>
        </p:nvSpPr>
        <p:spPr>
          <a:xfrm>
            <a:off x="3921" y="149996"/>
            <a:ext cx="9144000" cy="576064"/>
          </a:xfrm>
        </p:spPr>
        <p:txBody>
          <a:bodyPr/>
          <a:lstStyle/>
          <a:p>
            <a:r>
              <a:rPr lang="vi-VN" altLang="ko-KR" dirty="0"/>
              <a:t>Demo APP MST</a:t>
            </a:r>
            <a:endParaRPr lang="ko-KR" altLang="en-US" dirty="0"/>
          </a:p>
        </p:txBody>
      </p:sp>
      <p:pic>
        <p:nvPicPr>
          <p:cNvPr id="4" name="Picture Placeholder 3"/>
          <p:cNvPicPr>
            <a:picLocks noGrp="1" noChangeAspect="1"/>
          </p:cNvPicPr>
          <p:nvPr>
            <p:ph type="pic" idx="12"/>
          </p:nvPr>
        </p:nvPicPr>
        <p:blipFill>
          <a:blip r:embed="rId2"/>
          <a:srcRect t="6263" b="6263"/>
          <a:stretch>
            <a:fillRect/>
          </a:stretch>
        </p:blipFill>
        <p:spPr>
          <a:xfrm>
            <a:off x="1372758" y="2761570"/>
            <a:ext cx="1549828" cy="1343070"/>
          </a:xfrm>
          <a:prstGeom prst="rect">
            <a:avLst/>
          </a:prstGeom>
        </p:spPr>
      </p:pic>
      <p:pic>
        <p:nvPicPr>
          <p:cNvPr id="6" name="Picture Placeholder 5"/>
          <p:cNvPicPr>
            <a:picLocks noGrp="1" noChangeAspect="1"/>
          </p:cNvPicPr>
          <p:nvPr>
            <p:ph type="pic" idx="13"/>
          </p:nvPr>
        </p:nvPicPr>
        <p:blipFill>
          <a:blip r:embed="rId3"/>
          <a:srcRect t="1433" b="1433"/>
          <a:stretch>
            <a:fillRect/>
          </a:stretch>
        </p:blipFill>
        <p:spPr>
          <a:xfrm>
            <a:off x="535589" y="557623"/>
            <a:ext cx="1628648" cy="1239700"/>
          </a:xfrm>
          <a:prstGeom prst="rect">
            <a:avLst/>
          </a:prstGeom>
        </p:spPr>
      </p:pic>
      <p:pic>
        <p:nvPicPr>
          <p:cNvPr id="7" name="Picture Placeholder 6"/>
          <p:cNvPicPr>
            <a:picLocks noGrp="1" noChangeAspect="1"/>
          </p:cNvPicPr>
          <p:nvPr>
            <p:ph type="pic" idx="14"/>
          </p:nvPr>
        </p:nvPicPr>
        <p:blipFill>
          <a:blip r:embed="rId4"/>
          <a:srcRect t="7527" b="7527"/>
          <a:stretch>
            <a:fillRect/>
          </a:stretch>
        </p:blipFill>
        <p:spPr>
          <a:xfrm>
            <a:off x="6885140" y="557623"/>
            <a:ext cx="1647299" cy="1302734"/>
          </a:xfrm>
          <a:prstGeom prst="rect">
            <a:avLst/>
          </a:prstGeom>
        </p:spPr>
      </p:pic>
      <p:pic>
        <p:nvPicPr>
          <p:cNvPr id="9" name="Picture Placeholder 8"/>
          <p:cNvPicPr>
            <a:picLocks noGrp="1" noChangeAspect="1"/>
          </p:cNvPicPr>
          <p:nvPr>
            <p:ph type="pic" idx="15"/>
          </p:nvPr>
        </p:nvPicPr>
        <p:blipFill>
          <a:blip r:embed="rId5"/>
          <a:srcRect t="2669" b="2669"/>
          <a:stretch>
            <a:fillRect/>
          </a:stretch>
        </p:blipFill>
        <p:spPr>
          <a:xfrm>
            <a:off x="6164352" y="2763557"/>
            <a:ext cx="1702273" cy="1303633"/>
          </a:xfrm>
          <a:prstGeom prst="rect">
            <a:avLst/>
          </a:prstGeom>
        </p:spPr>
      </p:pic>
      <p:pic>
        <p:nvPicPr>
          <p:cNvPr id="1026" name="Picture 2" descr="Không có mô tả."/>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99210" y="882971"/>
            <a:ext cx="2238054" cy="223805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374214" y="4109541"/>
            <a:ext cx="1548371" cy="5952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1319580" y="4176662"/>
            <a:ext cx="1669030" cy="488795"/>
            <a:chOff x="3778238" y="3322483"/>
            <a:chExt cx="1596466" cy="488795"/>
          </a:xfrm>
          <a:noFill/>
        </p:grpSpPr>
        <p:sp>
          <p:nvSpPr>
            <p:cNvPr id="13" name="Text Placeholder 17"/>
            <p:cNvSpPr txBox="1">
              <a:spLocks/>
            </p:cNvSpPr>
            <p:nvPr/>
          </p:nvSpPr>
          <p:spPr>
            <a:xfrm>
              <a:off x="3790527" y="3322483"/>
              <a:ext cx="1584177" cy="246087"/>
            </a:xfrm>
            <a:prstGeom prst="rect">
              <a:avLst/>
            </a:prstGeom>
            <a:grp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vi-VN" sz="1400" b="1" dirty="0">
                  <a:cs typeface="Arial" pitchFamily="34" charset="0"/>
                </a:rPr>
                <a:t>Phan Việt Linh</a:t>
              </a:r>
              <a:endParaRPr lang="en-US" sz="1400" b="1" dirty="0">
                <a:cs typeface="Arial" pitchFamily="34" charset="0"/>
              </a:endParaRPr>
            </a:p>
          </p:txBody>
        </p:sp>
        <p:sp>
          <p:nvSpPr>
            <p:cNvPr id="14" name="Text Placeholder 18"/>
            <p:cNvSpPr txBox="1">
              <a:spLocks/>
            </p:cNvSpPr>
            <p:nvPr/>
          </p:nvSpPr>
          <p:spPr>
            <a:xfrm>
              <a:off x="3778238" y="3561698"/>
              <a:ext cx="1584177" cy="249580"/>
            </a:xfrm>
            <a:prstGeom prst="rect">
              <a:avLst/>
            </a:prstGeom>
            <a:grp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vi-VN" sz="1200" b="1" dirty="0" smtClean="0">
                  <a:solidFill>
                    <a:srgbClr val="32AEB8"/>
                  </a:solidFill>
                  <a:cs typeface="Arial" pitchFamily="34" charset="0"/>
                </a:rPr>
                <a:t>19010017</a:t>
              </a:r>
              <a:endParaRPr lang="en-US" sz="1200" b="1" dirty="0">
                <a:solidFill>
                  <a:srgbClr val="32AEB8"/>
                </a:solidFill>
                <a:cs typeface="Arial" pitchFamily="34" charset="0"/>
              </a:endParaRPr>
            </a:p>
          </p:txBody>
        </p:sp>
      </p:grpSp>
      <p:sp>
        <p:nvSpPr>
          <p:cNvPr id="29" name="Rectangle 28"/>
          <p:cNvSpPr/>
          <p:nvPr/>
        </p:nvSpPr>
        <p:spPr>
          <a:xfrm>
            <a:off x="6168014" y="4067190"/>
            <a:ext cx="1702273" cy="637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p:cNvGrpSpPr/>
          <p:nvPr/>
        </p:nvGrpSpPr>
        <p:grpSpPr>
          <a:xfrm>
            <a:off x="6079130" y="4150173"/>
            <a:ext cx="1872716" cy="515284"/>
            <a:chOff x="3866620" y="2963867"/>
            <a:chExt cx="1791296" cy="515284"/>
          </a:xfrm>
          <a:noFill/>
        </p:grpSpPr>
        <p:sp>
          <p:nvSpPr>
            <p:cNvPr id="30" name="Text Placeholder 17"/>
            <p:cNvSpPr txBox="1">
              <a:spLocks/>
            </p:cNvSpPr>
            <p:nvPr/>
          </p:nvSpPr>
          <p:spPr>
            <a:xfrm>
              <a:off x="3866620" y="2963867"/>
              <a:ext cx="1791296" cy="246087"/>
            </a:xfrm>
            <a:prstGeom prst="rect">
              <a:avLst/>
            </a:prstGeom>
            <a:grp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vi-VN" sz="1400" b="1" dirty="0">
                  <a:cs typeface="Arial" pitchFamily="34" charset="0"/>
                </a:rPr>
                <a:t>Nguyễn Văn Quỳnh</a:t>
              </a:r>
              <a:endParaRPr lang="en-US" sz="1400" b="1" dirty="0">
                <a:cs typeface="Arial" pitchFamily="34" charset="0"/>
              </a:endParaRPr>
            </a:p>
          </p:txBody>
        </p:sp>
        <p:sp>
          <p:nvSpPr>
            <p:cNvPr id="31" name="Text Placeholder 18"/>
            <p:cNvSpPr txBox="1">
              <a:spLocks/>
            </p:cNvSpPr>
            <p:nvPr/>
          </p:nvSpPr>
          <p:spPr>
            <a:xfrm>
              <a:off x="3970179" y="3229571"/>
              <a:ext cx="1584177" cy="249580"/>
            </a:xfrm>
            <a:prstGeom prst="rect">
              <a:avLst/>
            </a:prstGeom>
            <a:grp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vi-VN" sz="1200" b="1" dirty="0" smtClean="0">
                  <a:solidFill>
                    <a:srgbClr val="32AEB8"/>
                  </a:solidFill>
                  <a:cs typeface="Arial" pitchFamily="34" charset="0"/>
                </a:rPr>
                <a:t>19010025</a:t>
              </a:r>
              <a:endParaRPr lang="en-US" sz="1200" b="1" dirty="0">
                <a:solidFill>
                  <a:srgbClr val="32AEB8"/>
                </a:solidFill>
                <a:cs typeface="Arial" pitchFamily="34" charset="0"/>
              </a:endParaRPr>
            </a:p>
          </p:txBody>
        </p:sp>
      </p:grpSp>
      <p:sp>
        <p:nvSpPr>
          <p:cNvPr id="32" name="Rectangle 31"/>
          <p:cNvSpPr/>
          <p:nvPr/>
        </p:nvSpPr>
        <p:spPr>
          <a:xfrm>
            <a:off x="6885140" y="1860357"/>
            <a:ext cx="1647299" cy="509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p:nvPr/>
        </p:nvGrpSpPr>
        <p:grpSpPr>
          <a:xfrm>
            <a:off x="6796518" y="1921706"/>
            <a:ext cx="1824542" cy="448613"/>
            <a:chOff x="3762622" y="3328215"/>
            <a:chExt cx="1745216" cy="509583"/>
          </a:xfrm>
          <a:noFill/>
        </p:grpSpPr>
        <p:sp>
          <p:nvSpPr>
            <p:cNvPr id="26" name="Text Placeholder 18"/>
            <p:cNvSpPr txBox="1">
              <a:spLocks/>
            </p:cNvSpPr>
            <p:nvPr/>
          </p:nvSpPr>
          <p:spPr>
            <a:xfrm>
              <a:off x="3847391" y="3588218"/>
              <a:ext cx="1584177" cy="249580"/>
            </a:xfrm>
            <a:prstGeom prst="rect">
              <a:avLst/>
            </a:prstGeom>
            <a:grp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vi-VN" sz="1200" b="1" dirty="0" smtClean="0">
                  <a:solidFill>
                    <a:srgbClr val="32AEB8"/>
                  </a:solidFill>
                  <a:cs typeface="Arial" pitchFamily="34" charset="0"/>
                </a:rPr>
                <a:t>19010016</a:t>
              </a:r>
              <a:endParaRPr lang="en-US" sz="1200" b="1" dirty="0">
                <a:solidFill>
                  <a:srgbClr val="32AEB8"/>
                </a:solidFill>
                <a:cs typeface="Arial" pitchFamily="34" charset="0"/>
              </a:endParaRPr>
            </a:p>
          </p:txBody>
        </p:sp>
        <p:sp>
          <p:nvSpPr>
            <p:cNvPr id="25" name="Text Placeholder 17"/>
            <p:cNvSpPr txBox="1">
              <a:spLocks/>
            </p:cNvSpPr>
            <p:nvPr/>
          </p:nvSpPr>
          <p:spPr>
            <a:xfrm>
              <a:off x="3762622" y="3328215"/>
              <a:ext cx="1745216" cy="246087"/>
            </a:xfrm>
            <a:prstGeom prst="rect">
              <a:avLst/>
            </a:prstGeom>
            <a:grp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vi-VN" sz="1400" b="1" dirty="0">
                  <a:cs typeface="Arial" pitchFamily="34" charset="0"/>
                </a:rPr>
                <a:t>Nguyễn Trung Kiên</a:t>
              </a:r>
              <a:endParaRPr lang="en-US" sz="1400" b="1" dirty="0">
                <a:cs typeface="Arial" pitchFamily="34" charset="0"/>
              </a:endParaRPr>
            </a:p>
          </p:txBody>
        </p:sp>
      </p:grpSp>
      <p:sp>
        <p:nvSpPr>
          <p:cNvPr id="33" name="Rectangle 32"/>
          <p:cNvSpPr/>
          <p:nvPr/>
        </p:nvSpPr>
        <p:spPr>
          <a:xfrm>
            <a:off x="539551" y="1801597"/>
            <a:ext cx="1624685" cy="5687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p:nvPr/>
        </p:nvGrpSpPr>
        <p:grpSpPr>
          <a:xfrm>
            <a:off x="470315" y="1860214"/>
            <a:ext cx="1695590" cy="454811"/>
            <a:chOff x="3856764" y="3377238"/>
            <a:chExt cx="1621870" cy="454811"/>
          </a:xfrm>
          <a:noFill/>
        </p:grpSpPr>
        <p:sp>
          <p:nvSpPr>
            <p:cNvPr id="20" name="Text Placeholder 17"/>
            <p:cNvSpPr txBox="1">
              <a:spLocks/>
            </p:cNvSpPr>
            <p:nvPr/>
          </p:nvSpPr>
          <p:spPr>
            <a:xfrm>
              <a:off x="3894457" y="3377238"/>
              <a:ext cx="1584177" cy="246087"/>
            </a:xfrm>
            <a:prstGeom prst="rect">
              <a:avLst/>
            </a:prstGeom>
            <a:grp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vi-VN" sz="1400" b="1" dirty="0">
                  <a:cs typeface="Arial" pitchFamily="34" charset="0"/>
                </a:rPr>
                <a:t>Phạm Ngọc Việt</a:t>
              </a:r>
              <a:endParaRPr lang="en-US" sz="1400" b="1" dirty="0">
                <a:cs typeface="Arial" pitchFamily="34" charset="0"/>
              </a:endParaRPr>
            </a:p>
          </p:txBody>
        </p:sp>
        <p:sp>
          <p:nvSpPr>
            <p:cNvPr id="21" name="Text Placeholder 18"/>
            <p:cNvSpPr txBox="1">
              <a:spLocks/>
            </p:cNvSpPr>
            <p:nvPr/>
          </p:nvSpPr>
          <p:spPr>
            <a:xfrm>
              <a:off x="3856764" y="3582469"/>
              <a:ext cx="1584177" cy="249580"/>
            </a:xfrm>
            <a:prstGeom prst="rect">
              <a:avLst/>
            </a:prstGeom>
            <a:grp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vi-VN" sz="1200" b="1" dirty="0" smtClean="0">
                  <a:solidFill>
                    <a:srgbClr val="32AEB8"/>
                  </a:solidFill>
                  <a:cs typeface="Arial" pitchFamily="34" charset="0"/>
                </a:rPr>
                <a:t>19010042</a:t>
              </a:r>
              <a:endParaRPr lang="en-US" sz="1200" b="1" dirty="0">
                <a:solidFill>
                  <a:srgbClr val="32AEB8"/>
                </a:solidFill>
                <a:cs typeface="Arial" pitchFamily="34" charset="0"/>
              </a:endParaRPr>
            </a:p>
          </p:txBody>
        </p:sp>
      </p:grpSp>
      <p:sp>
        <p:nvSpPr>
          <p:cNvPr id="34" name="Rectangle 33"/>
          <p:cNvSpPr/>
          <p:nvPr/>
        </p:nvSpPr>
        <p:spPr>
          <a:xfrm>
            <a:off x="3395548" y="3121025"/>
            <a:ext cx="2241716" cy="6748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 Placeholder 17"/>
          <p:cNvSpPr txBox="1">
            <a:spLocks/>
          </p:cNvSpPr>
          <p:nvPr/>
        </p:nvSpPr>
        <p:spPr>
          <a:xfrm>
            <a:off x="3635896" y="3291830"/>
            <a:ext cx="1824542" cy="246087"/>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vi-VN" sz="1400" b="1" dirty="0" smtClean="0">
                <a:cs typeface="Arial" pitchFamily="34" charset="0"/>
              </a:rPr>
              <a:t>Instructor:</a:t>
            </a:r>
          </a:p>
          <a:p>
            <a:pPr marL="0" indent="0" algn="ctr">
              <a:buNone/>
            </a:pPr>
            <a:r>
              <a:rPr lang="vi-VN" sz="1400" b="1" dirty="0" smtClean="0">
                <a:cs typeface="Arial" pitchFamily="34" charset="0"/>
              </a:rPr>
              <a:t>Mai Xuân Tráng</a:t>
            </a:r>
            <a:endParaRPr lang="en-US" sz="1400" b="1" dirty="0">
              <a:cs typeface="Arial" pitchFamily="34" charset="0"/>
            </a:endParaRPr>
          </a:p>
        </p:txBody>
      </p:sp>
    </p:spTree>
    <p:extLst>
      <p:ext uri="{BB962C8B-B14F-4D97-AF65-F5344CB8AC3E}">
        <p14:creationId xmlns:p14="http://schemas.microsoft.com/office/powerpoint/2010/main" val="23298659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0" y="421841"/>
            <a:ext cx="9144000" cy="576064"/>
          </a:xfrm>
        </p:spPr>
        <p:txBody>
          <a:bodyPr/>
          <a:lstStyle/>
          <a:p>
            <a:r>
              <a:rPr lang="vi-VN" altLang="ko-KR" dirty="0"/>
              <a:t>Vấn đề là gì ?</a:t>
            </a:r>
            <a:endParaRPr lang="ko-KR" altLang="en-US" dirty="0"/>
          </a:p>
        </p:txBody>
      </p:sp>
      <p:sp>
        <p:nvSpPr>
          <p:cNvPr id="5" name="TextBox 4"/>
          <p:cNvSpPr txBox="1"/>
          <p:nvPr/>
        </p:nvSpPr>
        <p:spPr>
          <a:xfrm>
            <a:off x="1391075" y="1491630"/>
            <a:ext cx="6361849" cy="1077218"/>
          </a:xfrm>
          <a:prstGeom prst="rect">
            <a:avLst/>
          </a:prstGeom>
          <a:noFill/>
        </p:spPr>
        <p:txBody>
          <a:bodyPr wrap="square" rtlCol="0">
            <a:spAutoFit/>
          </a:bodyPr>
          <a:lstStyle/>
          <a:p>
            <a:pPr algn="just"/>
            <a:r>
              <a:rPr lang="en-US" sz="1600" dirty="0" err="1"/>
              <a:t>Phòng</a:t>
            </a:r>
            <a:r>
              <a:rPr lang="en-US" sz="1600" dirty="0"/>
              <a:t> </a:t>
            </a:r>
            <a:r>
              <a:rPr lang="en-US" sz="1600" dirty="0" err="1"/>
              <a:t>trọ</a:t>
            </a:r>
            <a:r>
              <a:rPr lang="en-US" sz="1600" dirty="0"/>
              <a:t> </a:t>
            </a:r>
            <a:r>
              <a:rPr lang="en-US" sz="1600" dirty="0" err="1"/>
              <a:t>Hà</a:t>
            </a:r>
            <a:r>
              <a:rPr lang="en-US" sz="1600" dirty="0"/>
              <a:t> </a:t>
            </a:r>
            <a:r>
              <a:rPr lang="en-US" sz="1600" dirty="0" err="1"/>
              <a:t>Nội</a:t>
            </a:r>
            <a:r>
              <a:rPr lang="en-US" sz="1600" dirty="0"/>
              <a:t> </a:t>
            </a:r>
            <a:r>
              <a:rPr lang="en-US" sz="1600" dirty="0" err="1"/>
              <a:t>được</a:t>
            </a:r>
            <a:r>
              <a:rPr lang="en-US" sz="1600" dirty="0"/>
              <a:t> </a:t>
            </a:r>
            <a:r>
              <a:rPr lang="en-US" sz="1600" dirty="0" err="1"/>
              <a:t>rất</a:t>
            </a:r>
            <a:r>
              <a:rPr lang="en-US" sz="1600" dirty="0"/>
              <a:t> </a:t>
            </a:r>
            <a:r>
              <a:rPr lang="en-US" sz="1600" dirty="0" err="1"/>
              <a:t>nhiều</a:t>
            </a:r>
            <a:r>
              <a:rPr lang="en-US" sz="1600" dirty="0"/>
              <a:t> </a:t>
            </a:r>
            <a:r>
              <a:rPr lang="en-US" sz="1600" dirty="0" err="1"/>
              <a:t>người</a:t>
            </a:r>
            <a:r>
              <a:rPr lang="en-US" sz="1600" dirty="0"/>
              <a:t> </a:t>
            </a:r>
            <a:r>
              <a:rPr lang="en-US" sz="1600" dirty="0" err="1"/>
              <a:t>quan</a:t>
            </a:r>
            <a:r>
              <a:rPr lang="en-US" sz="1600" dirty="0"/>
              <a:t> </a:t>
            </a:r>
            <a:r>
              <a:rPr lang="en-US" sz="1600" dirty="0" err="1"/>
              <a:t>tâm</a:t>
            </a:r>
            <a:r>
              <a:rPr lang="en-US" sz="1600" dirty="0"/>
              <a:t>. </a:t>
            </a:r>
            <a:r>
              <a:rPr lang="en-US" sz="1600" dirty="0" err="1"/>
              <a:t>Không</a:t>
            </a:r>
            <a:r>
              <a:rPr lang="en-US" sz="1600" dirty="0"/>
              <a:t> </a:t>
            </a:r>
            <a:r>
              <a:rPr lang="en-US" sz="1600" dirty="0" err="1"/>
              <a:t>chỉ</a:t>
            </a:r>
            <a:r>
              <a:rPr lang="en-US" sz="1600" dirty="0"/>
              <a:t> </a:t>
            </a:r>
            <a:r>
              <a:rPr lang="en-US" sz="1600" dirty="0" err="1"/>
              <a:t>là</a:t>
            </a:r>
            <a:r>
              <a:rPr lang="en-US" sz="1600" dirty="0"/>
              <a:t> </a:t>
            </a:r>
            <a:r>
              <a:rPr lang="en-US" sz="1600" dirty="0" err="1"/>
              <a:t>đối</a:t>
            </a:r>
            <a:r>
              <a:rPr lang="vi-VN" sz="1600" dirty="0"/>
              <a:t>  </a:t>
            </a:r>
            <a:r>
              <a:rPr lang="en-US" sz="1600" dirty="0"/>
              <a:t> </a:t>
            </a:r>
            <a:r>
              <a:rPr lang="en-US" sz="1600" dirty="0" err="1"/>
              <a:t>tượng</a:t>
            </a:r>
            <a:r>
              <a:rPr lang="en-US" sz="1600" dirty="0"/>
              <a:t> </a:t>
            </a:r>
            <a:r>
              <a:rPr lang="en-US" sz="1600" dirty="0" err="1"/>
              <a:t>sinh</a:t>
            </a:r>
            <a:r>
              <a:rPr lang="en-US" sz="1600" dirty="0"/>
              <a:t> </a:t>
            </a:r>
            <a:r>
              <a:rPr lang="en-US" sz="1600" dirty="0" err="1"/>
              <a:t>viên</a:t>
            </a:r>
            <a:r>
              <a:rPr lang="en-US" sz="1600" dirty="0"/>
              <a:t> </a:t>
            </a:r>
            <a:r>
              <a:rPr lang="vi-VN" sz="1600" dirty="0" err="1"/>
              <a:t>m</a:t>
            </a:r>
            <a:r>
              <a:rPr lang="en-US" sz="1600" dirty="0"/>
              <a:t>à </a:t>
            </a:r>
            <a:r>
              <a:rPr lang="en-US" sz="1600" dirty="0" err="1"/>
              <a:t>còn</a:t>
            </a:r>
            <a:r>
              <a:rPr lang="en-US" sz="1600" dirty="0"/>
              <a:t> </a:t>
            </a:r>
            <a:r>
              <a:rPr lang="en-US" sz="1600" dirty="0" err="1"/>
              <a:t>là</a:t>
            </a:r>
            <a:r>
              <a:rPr lang="en-US" sz="1600" dirty="0"/>
              <a:t> </a:t>
            </a:r>
            <a:r>
              <a:rPr lang="en-US" sz="1600" dirty="0" err="1"/>
              <a:t>những</a:t>
            </a:r>
            <a:r>
              <a:rPr lang="en-US" sz="1600" dirty="0"/>
              <a:t> </a:t>
            </a:r>
            <a:r>
              <a:rPr lang="en-US" sz="1600" dirty="0" err="1"/>
              <a:t>người</a:t>
            </a:r>
            <a:r>
              <a:rPr lang="en-US" sz="1600" dirty="0"/>
              <a:t> </a:t>
            </a:r>
            <a:r>
              <a:rPr lang="en-US" sz="1600" dirty="0" err="1"/>
              <a:t>lao</a:t>
            </a:r>
            <a:r>
              <a:rPr lang="en-US" sz="1600" dirty="0"/>
              <a:t> </a:t>
            </a:r>
            <a:r>
              <a:rPr lang="en-US" sz="1600" dirty="0" err="1"/>
              <a:t>động</a:t>
            </a:r>
            <a:r>
              <a:rPr lang="en-US" sz="1600" dirty="0"/>
              <a:t> </a:t>
            </a:r>
            <a:r>
              <a:rPr lang="en-US" sz="1600" dirty="0" err="1"/>
              <a:t>từ</a:t>
            </a:r>
            <a:r>
              <a:rPr lang="en-US" sz="1600" dirty="0"/>
              <a:t> </a:t>
            </a:r>
            <a:r>
              <a:rPr lang="en-US" sz="1600" dirty="0" err="1"/>
              <a:t>những</a:t>
            </a:r>
            <a:r>
              <a:rPr lang="en-US" sz="1600" dirty="0"/>
              <a:t> </a:t>
            </a:r>
            <a:r>
              <a:rPr lang="en-US" sz="1600" dirty="0" err="1"/>
              <a:t>tỉnh</a:t>
            </a:r>
            <a:r>
              <a:rPr lang="en-US" sz="1600" dirty="0"/>
              <a:t> </a:t>
            </a:r>
            <a:r>
              <a:rPr lang="vi-VN" sz="1600" dirty="0"/>
              <a:t>      </a:t>
            </a:r>
            <a:r>
              <a:rPr lang="en-US" sz="1600" dirty="0" err="1"/>
              <a:t>khác</a:t>
            </a:r>
            <a:r>
              <a:rPr lang="en-US" sz="1600" dirty="0"/>
              <a:t> </a:t>
            </a:r>
            <a:r>
              <a:rPr lang="en-US" sz="1600" dirty="0" err="1"/>
              <a:t>đến</a:t>
            </a:r>
            <a:r>
              <a:rPr lang="en-US" sz="1600" dirty="0"/>
              <a:t>. </a:t>
            </a:r>
            <a:r>
              <a:rPr lang="en-US" sz="1600" dirty="0" err="1"/>
              <a:t>Nhu</a:t>
            </a:r>
            <a:r>
              <a:rPr lang="en-US" sz="1600" dirty="0"/>
              <a:t> </a:t>
            </a:r>
            <a:r>
              <a:rPr lang="en-US" sz="1600" dirty="0" err="1"/>
              <a:t>cầu</a:t>
            </a:r>
            <a:r>
              <a:rPr lang="en-US" sz="1600" dirty="0"/>
              <a:t> </a:t>
            </a:r>
            <a:r>
              <a:rPr lang="en-US" sz="1600" dirty="0" err="1"/>
              <a:t>thuê</a:t>
            </a:r>
            <a:r>
              <a:rPr lang="en-US" sz="1600" dirty="0"/>
              <a:t> </a:t>
            </a:r>
            <a:r>
              <a:rPr lang="en-US" sz="1600" dirty="0" err="1"/>
              <a:t>phòng</a:t>
            </a:r>
            <a:r>
              <a:rPr lang="en-US" sz="1600" dirty="0"/>
              <a:t> </a:t>
            </a:r>
            <a:r>
              <a:rPr lang="en-US" sz="1600" dirty="0" err="1"/>
              <a:t>trọ</a:t>
            </a:r>
            <a:r>
              <a:rPr lang="en-US" sz="1600" dirty="0"/>
              <a:t> </a:t>
            </a:r>
            <a:r>
              <a:rPr lang="en-US" sz="1600" dirty="0" err="1"/>
              <a:t>Hà</a:t>
            </a:r>
            <a:r>
              <a:rPr lang="en-US" sz="1600" dirty="0"/>
              <a:t> </a:t>
            </a:r>
            <a:r>
              <a:rPr lang="en-US" sz="1600" dirty="0" err="1"/>
              <a:t>Nội</a:t>
            </a:r>
            <a:r>
              <a:rPr lang="en-US" sz="1600" dirty="0"/>
              <a:t> </a:t>
            </a:r>
            <a:r>
              <a:rPr lang="en-US" sz="1600" dirty="0" err="1"/>
              <a:t>trở</a:t>
            </a:r>
            <a:r>
              <a:rPr lang="en-US" sz="1600" dirty="0"/>
              <a:t> </a:t>
            </a:r>
            <a:r>
              <a:rPr lang="en-US" sz="1600" dirty="0" err="1"/>
              <a:t>nên</a:t>
            </a:r>
            <a:r>
              <a:rPr lang="en-US" sz="1600" dirty="0"/>
              <a:t> </a:t>
            </a:r>
            <a:r>
              <a:rPr lang="en-US" sz="1600" dirty="0" err="1"/>
              <a:t>quá</a:t>
            </a:r>
            <a:r>
              <a:rPr lang="en-US" sz="1600" dirty="0"/>
              <a:t> </a:t>
            </a:r>
            <a:r>
              <a:rPr lang="en-US" sz="1600" dirty="0" err="1"/>
              <a:t>tải</a:t>
            </a:r>
            <a:r>
              <a:rPr lang="en-US" sz="1600" dirty="0"/>
              <a:t> </a:t>
            </a:r>
            <a:r>
              <a:rPr lang="en-US" sz="1600" dirty="0" err="1"/>
              <a:t>nhất</a:t>
            </a:r>
            <a:r>
              <a:rPr lang="en-US" sz="1600" dirty="0"/>
              <a:t> </a:t>
            </a:r>
            <a:r>
              <a:rPr lang="en-US" sz="1600" dirty="0" err="1"/>
              <a:t>là</a:t>
            </a:r>
            <a:r>
              <a:rPr lang="en-US" sz="1600" dirty="0"/>
              <a:t> </a:t>
            </a:r>
            <a:r>
              <a:rPr lang="en-US" sz="1600" dirty="0" err="1"/>
              <a:t>vào</a:t>
            </a:r>
            <a:r>
              <a:rPr lang="en-US" sz="1600" dirty="0"/>
              <a:t> </a:t>
            </a:r>
            <a:r>
              <a:rPr lang="en-US" sz="1600" dirty="0" err="1"/>
              <a:t>thời</a:t>
            </a:r>
            <a:r>
              <a:rPr lang="en-US" sz="1600" dirty="0"/>
              <a:t> </a:t>
            </a:r>
            <a:r>
              <a:rPr lang="en-US" sz="1600" dirty="0" err="1"/>
              <a:t>điểm</a:t>
            </a:r>
            <a:r>
              <a:rPr lang="en-US" sz="1600" dirty="0"/>
              <a:t> </a:t>
            </a:r>
            <a:r>
              <a:rPr lang="en-US" sz="1600" dirty="0" err="1"/>
              <a:t>nhập</a:t>
            </a:r>
            <a:r>
              <a:rPr lang="en-US" sz="1600" dirty="0"/>
              <a:t> </a:t>
            </a:r>
            <a:r>
              <a:rPr lang="en-US" sz="1600" dirty="0" err="1"/>
              <a:t>học</a:t>
            </a:r>
            <a:r>
              <a:rPr lang="en-US" sz="1600" dirty="0"/>
              <a:t> </a:t>
            </a:r>
            <a:r>
              <a:rPr lang="en-US" sz="1600" dirty="0" err="1"/>
              <a:t>của</a:t>
            </a:r>
            <a:r>
              <a:rPr lang="en-US" sz="1600" dirty="0"/>
              <a:t> </a:t>
            </a:r>
            <a:r>
              <a:rPr lang="en-US" sz="1600" dirty="0" err="1"/>
              <a:t>sinh</a:t>
            </a:r>
            <a:r>
              <a:rPr lang="en-US" sz="1600" dirty="0"/>
              <a:t> </a:t>
            </a:r>
            <a:r>
              <a:rPr lang="en-US" sz="1600" dirty="0" err="1"/>
              <a:t>viên</a:t>
            </a:r>
            <a:r>
              <a:rPr lang="en-US" sz="1600" dirty="0"/>
              <a:t>.</a:t>
            </a:r>
          </a:p>
        </p:txBody>
      </p:sp>
      <p:sp>
        <p:nvSpPr>
          <p:cNvPr id="6" name="TextBox 5"/>
          <p:cNvSpPr txBox="1"/>
          <p:nvPr/>
        </p:nvSpPr>
        <p:spPr>
          <a:xfrm>
            <a:off x="658249" y="915566"/>
            <a:ext cx="745399" cy="1569660"/>
          </a:xfrm>
          <a:prstGeom prst="rect">
            <a:avLst/>
          </a:prstGeom>
          <a:noFill/>
        </p:spPr>
        <p:txBody>
          <a:bodyPr wrap="square" rtlCol="0">
            <a:spAutoFit/>
          </a:bodyPr>
          <a:lstStyle/>
          <a:p>
            <a:pPr algn="ctr"/>
            <a:r>
              <a:rPr lang="en-US" altLang="ko-KR" sz="9600" b="1" dirty="0">
                <a:solidFill>
                  <a:schemeClr val="accent1"/>
                </a:solidFill>
                <a:latin typeface="Arial" pitchFamily="34" charset="0"/>
                <a:cs typeface="Arial" pitchFamily="34" charset="0"/>
              </a:rPr>
              <a:t>“</a:t>
            </a:r>
            <a:endParaRPr lang="ko-KR" altLang="en-US" sz="9600" b="1" dirty="0">
              <a:solidFill>
                <a:schemeClr val="accent1"/>
              </a:solidFill>
              <a:latin typeface="Arial" pitchFamily="34" charset="0"/>
              <a:cs typeface="Arial" pitchFamily="34" charset="0"/>
            </a:endParaRPr>
          </a:p>
        </p:txBody>
      </p:sp>
      <p:sp>
        <p:nvSpPr>
          <p:cNvPr id="7" name="TextBox 6"/>
          <p:cNvSpPr txBox="1"/>
          <p:nvPr/>
        </p:nvSpPr>
        <p:spPr>
          <a:xfrm rot="10800000">
            <a:off x="7740351" y="1563638"/>
            <a:ext cx="745399" cy="1569660"/>
          </a:xfrm>
          <a:prstGeom prst="rect">
            <a:avLst/>
          </a:prstGeom>
          <a:noFill/>
        </p:spPr>
        <p:txBody>
          <a:bodyPr wrap="square" rtlCol="0">
            <a:spAutoFit/>
          </a:bodyPr>
          <a:lstStyle/>
          <a:p>
            <a:pPr algn="ctr"/>
            <a:r>
              <a:rPr lang="en-US" altLang="ko-KR" sz="9600" b="1" dirty="0">
                <a:solidFill>
                  <a:schemeClr val="accent1"/>
                </a:solidFill>
                <a:latin typeface="Arial" pitchFamily="34" charset="0"/>
                <a:cs typeface="Arial" pitchFamily="34" charset="0"/>
              </a:rPr>
              <a:t>“</a:t>
            </a:r>
            <a:endParaRPr lang="ko-KR" altLang="en-US" sz="9600" b="1" dirty="0">
              <a:solidFill>
                <a:schemeClr val="accent1"/>
              </a:solidFill>
              <a:latin typeface="Arial" pitchFamily="34" charset="0"/>
              <a:cs typeface="Arial" pitchFamily="34" charset="0"/>
            </a:endParaRPr>
          </a:p>
        </p:txBody>
      </p:sp>
      <p:sp>
        <p:nvSpPr>
          <p:cNvPr id="8" name="TextBox 7"/>
          <p:cNvSpPr txBox="1"/>
          <p:nvPr/>
        </p:nvSpPr>
        <p:spPr>
          <a:xfrm>
            <a:off x="2816023" y="4139579"/>
            <a:ext cx="3531004" cy="307777"/>
          </a:xfrm>
          <a:prstGeom prst="rect">
            <a:avLst/>
          </a:prstGeom>
          <a:noFill/>
        </p:spPr>
        <p:txBody>
          <a:bodyPr wrap="square" rtlCol="0">
            <a:spAutoFit/>
          </a:bodyPr>
          <a:lstStyle/>
          <a:p>
            <a:pPr algn="ctr"/>
            <a:r>
              <a:rPr lang="vi-VN" altLang="ko-KR" sz="1400" b="1" dirty="0">
                <a:cs typeface="Arial" pitchFamily="34" charset="0"/>
              </a:rPr>
              <a:t>Giới thiệu đặt vấn đề</a:t>
            </a:r>
            <a:endParaRPr lang="ko-KR" altLang="en-US" sz="1400" b="1" dirty="0">
              <a:cs typeface="Arial" pitchFamily="34" charset="0"/>
            </a:endParaRPr>
          </a:p>
        </p:txBody>
      </p:sp>
      <p:sp>
        <p:nvSpPr>
          <p:cNvPr id="9" name="TextBox 8"/>
          <p:cNvSpPr txBox="1"/>
          <p:nvPr/>
        </p:nvSpPr>
        <p:spPr>
          <a:xfrm>
            <a:off x="1543949" y="4515966"/>
            <a:ext cx="6075151" cy="307777"/>
          </a:xfrm>
          <a:prstGeom prst="rect">
            <a:avLst/>
          </a:prstGeom>
          <a:noFill/>
        </p:spPr>
        <p:txBody>
          <a:bodyPr wrap="square" rtlCol="0">
            <a:spAutoFit/>
          </a:bodyPr>
          <a:lstStyle/>
          <a:p>
            <a:pPr algn="ctr"/>
            <a:r>
              <a:rPr lang="vi-VN" altLang="ko-KR" sz="1400" b="1" dirty="0">
                <a:solidFill>
                  <a:schemeClr val="bg1"/>
                </a:solidFill>
                <a:cs typeface="Arial" pitchFamily="34" charset="0"/>
              </a:rPr>
              <a:t>Bắt đầu lên ý tưởng tạo dựng </a:t>
            </a:r>
            <a:r>
              <a:rPr lang="en-US" altLang="ko-KR" sz="1400" b="1" dirty="0">
                <a:solidFill>
                  <a:schemeClr val="bg1"/>
                </a:solidFill>
                <a:cs typeface="Arial" pitchFamily="34" charset="0"/>
              </a:rPr>
              <a:t>Contents</a:t>
            </a:r>
            <a:endParaRPr lang="ko-KR" altLang="en-US" sz="1400" b="1" dirty="0">
              <a:solidFill>
                <a:schemeClr val="bg1"/>
              </a:solidFill>
              <a:cs typeface="Arial" pitchFamily="34" charset="0"/>
            </a:endParaRPr>
          </a:p>
        </p:txBody>
      </p:sp>
    </p:spTree>
    <p:extLst>
      <p:ext uri="{BB962C8B-B14F-4D97-AF65-F5344CB8AC3E}">
        <p14:creationId xmlns:p14="http://schemas.microsoft.com/office/powerpoint/2010/main" val="1766728621"/>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txBox="1">
            <a:spLocks/>
          </p:cNvSpPr>
          <p:nvPr/>
        </p:nvSpPr>
        <p:spPr>
          <a:xfrm>
            <a:off x="2555776" y="339502"/>
            <a:ext cx="6588224" cy="576064"/>
          </a:xfrm>
          <a:prstGeom prst="rect">
            <a:avLst/>
          </a:prstGeom>
        </p:spPr>
        <p:txBody>
          <a:bodyPr anchor="ctr"/>
          <a:lstStyle>
            <a:lvl1pPr algn="ctr" defTabSz="914400" rtl="0" eaLnBrk="1" latinLnBrk="1" hangingPunct="1">
              <a:spcBef>
                <a:spcPct val="0"/>
              </a:spcBef>
              <a:buNone/>
              <a:defRPr sz="4400" kern="1200">
                <a:solidFill>
                  <a:schemeClr val="tx1"/>
                </a:solidFill>
                <a:latin typeface="+mj-lt"/>
                <a:ea typeface="+mj-ea"/>
                <a:cs typeface="+mj-cs"/>
              </a:defRPr>
            </a:lvl1pPr>
          </a:lstStyle>
          <a:p>
            <a:pPr algn="l"/>
            <a:r>
              <a:rPr lang="vi-VN" sz="3600" dirty="0">
                <a:cs typeface="Arial" pitchFamily="34" charset="0"/>
              </a:rPr>
              <a:t>O</a:t>
            </a:r>
            <a:r>
              <a:rPr lang="en-US" sz="3600" dirty="0" err="1">
                <a:cs typeface="Arial" pitchFamily="34" charset="0"/>
              </a:rPr>
              <a:t>riginal</a:t>
            </a:r>
            <a:r>
              <a:rPr lang="en-US" sz="3600" dirty="0">
                <a:cs typeface="Arial" pitchFamily="34" charset="0"/>
              </a:rPr>
              <a:t> </a:t>
            </a:r>
            <a:r>
              <a:rPr lang="vi-VN" sz="3600" dirty="0">
                <a:cs typeface="Arial" pitchFamily="34" charset="0"/>
              </a:rPr>
              <a:t>I</a:t>
            </a:r>
            <a:r>
              <a:rPr lang="en-US" sz="3600" dirty="0" err="1">
                <a:cs typeface="Arial" pitchFamily="34" charset="0"/>
              </a:rPr>
              <a:t>dea</a:t>
            </a:r>
            <a:endParaRPr lang="en-US" sz="3600" dirty="0">
              <a:cs typeface="Arial" pitchFamily="34" charset="0"/>
            </a:endParaRPr>
          </a:p>
        </p:txBody>
      </p:sp>
      <p:grpSp>
        <p:nvGrpSpPr>
          <p:cNvPr id="6" name="Group 5"/>
          <p:cNvGrpSpPr/>
          <p:nvPr/>
        </p:nvGrpSpPr>
        <p:grpSpPr>
          <a:xfrm>
            <a:off x="3131840" y="1275606"/>
            <a:ext cx="5256584" cy="720000"/>
            <a:chOff x="3131840" y="1491630"/>
            <a:chExt cx="5256584" cy="576064"/>
          </a:xfrm>
        </p:grpSpPr>
        <p:sp>
          <p:nvSpPr>
            <p:cNvPr id="2" name="Rectangle 1"/>
            <p:cNvSpPr/>
            <p:nvPr/>
          </p:nvSpPr>
          <p:spPr>
            <a:xfrm>
              <a:off x="3131840" y="1491630"/>
              <a:ext cx="5256584" cy="576064"/>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5" name="Right Triangle 4"/>
            <p:cNvSpPr/>
            <p:nvPr/>
          </p:nvSpPr>
          <p:spPr>
            <a:xfrm rot="5400000">
              <a:off x="3203840" y="1419630"/>
              <a:ext cx="576000" cy="720000"/>
            </a:xfrm>
            <a:prstGeom prst="rtTriangl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17" name="Group 16"/>
          <p:cNvGrpSpPr/>
          <p:nvPr/>
        </p:nvGrpSpPr>
        <p:grpSpPr>
          <a:xfrm>
            <a:off x="3126085" y="2163705"/>
            <a:ext cx="5256584" cy="720000"/>
            <a:chOff x="3131840" y="1491630"/>
            <a:chExt cx="5256584" cy="576064"/>
          </a:xfrm>
        </p:grpSpPr>
        <p:sp>
          <p:nvSpPr>
            <p:cNvPr id="18" name="Rectangle 17"/>
            <p:cNvSpPr/>
            <p:nvPr/>
          </p:nvSpPr>
          <p:spPr>
            <a:xfrm>
              <a:off x="3131840" y="1491630"/>
              <a:ext cx="5256584" cy="576064"/>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9" name="Right Triangle 18"/>
            <p:cNvSpPr/>
            <p:nvPr/>
          </p:nvSpPr>
          <p:spPr>
            <a:xfrm rot="5400000">
              <a:off x="3203840" y="1419630"/>
              <a:ext cx="576000" cy="720000"/>
            </a:xfrm>
            <a:prstGeom prst="rtTriangle">
              <a:avLst/>
            </a:prstGeom>
            <a:solidFill>
              <a:schemeClr val="accent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20" name="Group 19"/>
          <p:cNvGrpSpPr/>
          <p:nvPr/>
        </p:nvGrpSpPr>
        <p:grpSpPr>
          <a:xfrm>
            <a:off x="3120330" y="3051804"/>
            <a:ext cx="5256584" cy="720000"/>
            <a:chOff x="3131840" y="1491630"/>
            <a:chExt cx="5256584" cy="576064"/>
          </a:xfrm>
        </p:grpSpPr>
        <p:sp>
          <p:nvSpPr>
            <p:cNvPr id="21" name="Rectangle 20"/>
            <p:cNvSpPr/>
            <p:nvPr/>
          </p:nvSpPr>
          <p:spPr>
            <a:xfrm>
              <a:off x="3131840" y="1491630"/>
              <a:ext cx="5256584" cy="576064"/>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2" name="Right Triangle 21"/>
            <p:cNvSpPr/>
            <p:nvPr/>
          </p:nvSpPr>
          <p:spPr>
            <a:xfrm rot="5400000">
              <a:off x="3203840" y="1419630"/>
              <a:ext cx="576000" cy="720000"/>
            </a:xfrm>
            <a:prstGeom prst="rtTriangl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23" name="Group 22"/>
          <p:cNvGrpSpPr/>
          <p:nvPr/>
        </p:nvGrpSpPr>
        <p:grpSpPr>
          <a:xfrm>
            <a:off x="3114575" y="3939902"/>
            <a:ext cx="5256584" cy="720000"/>
            <a:chOff x="3131840" y="1491630"/>
            <a:chExt cx="5256584" cy="576064"/>
          </a:xfrm>
        </p:grpSpPr>
        <p:sp>
          <p:nvSpPr>
            <p:cNvPr id="24" name="Rectangle 23"/>
            <p:cNvSpPr/>
            <p:nvPr/>
          </p:nvSpPr>
          <p:spPr>
            <a:xfrm>
              <a:off x="3131840" y="1491630"/>
              <a:ext cx="5256584" cy="576064"/>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5" name="Right Triangle 24"/>
            <p:cNvSpPr/>
            <p:nvPr/>
          </p:nvSpPr>
          <p:spPr>
            <a:xfrm rot="5400000">
              <a:off x="3203840" y="1419630"/>
              <a:ext cx="576000" cy="720000"/>
            </a:xfrm>
            <a:prstGeom prst="rtTriangle">
              <a:avLst/>
            </a:prstGeom>
            <a:solidFill>
              <a:schemeClr val="accent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sp>
        <p:nvSpPr>
          <p:cNvPr id="26" name="TextBox 25"/>
          <p:cNvSpPr txBox="1"/>
          <p:nvPr/>
        </p:nvSpPr>
        <p:spPr>
          <a:xfrm>
            <a:off x="3131840" y="1275606"/>
            <a:ext cx="533164" cy="400110"/>
          </a:xfrm>
          <a:prstGeom prst="rect">
            <a:avLst/>
          </a:prstGeom>
          <a:noFill/>
        </p:spPr>
        <p:txBody>
          <a:bodyPr wrap="square" rtlCol="0">
            <a:spAutoFit/>
          </a:bodyPr>
          <a:lstStyle/>
          <a:p>
            <a:r>
              <a:rPr lang="en-US" altLang="ko-KR" sz="2000" b="1" dirty="0">
                <a:solidFill>
                  <a:schemeClr val="bg1"/>
                </a:solidFill>
                <a:cs typeface="Arial" pitchFamily="34" charset="0"/>
              </a:rPr>
              <a:t>01</a:t>
            </a:r>
            <a:endParaRPr lang="ko-KR" altLang="en-US" sz="2000" b="1" dirty="0">
              <a:solidFill>
                <a:schemeClr val="bg1"/>
              </a:solidFill>
              <a:cs typeface="Arial" pitchFamily="34" charset="0"/>
            </a:endParaRPr>
          </a:p>
        </p:txBody>
      </p:sp>
      <p:sp>
        <p:nvSpPr>
          <p:cNvPr id="27" name="TextBox 26"/>
          <p:cNvSpPr txBox="1"/>
          <p:nvPr/>
        </p:nvSpPr>
        <p:spPr>
          <a:xfrm>
            <a:off x="3120330" y="2163705"/>
            <a:ext cx="533164" cy="400110"/>
          </a:xfrm>
          <a:prstGeom prst="rect">
            <a:avLst/>
          </a:prstGeom>
          <a:noFill/>
        </p:spPr>
        <p:txBody>
          <a:bodyPr wrap="square" rtlCol="0">
            <a:spAutoFit/>
          </a:bodyPr>
          <a:lstStyle/>
          <a:p>
            <a:r>
              <a:rPr lang="en-US" altLang="ko-KR" sz="2000" b="1" dirty="0">
                <a:solidFill>
                  <a:schemeClr val="bg1"/>
                </a:solidFill>
                <a:cs typeface="Arial" pitchFamily="34" charset="0"/>
              </a:rPr>
              <a:t>02</a:t>
            </a:r>
            <a:endParaRPr lang="ko-KR" altLang="en-US" sz="2000" b="1" dirty="0">
              <a:solidFill>
                <a:schemeClr val="bg1"/>
              </a:solidFill>
              <a:cs typeface="Arial" pitchFamily="34" charset="0"/>
            </a:endParaRPr>
          </a:p>
        </p:txBody>
      </p:sp>
      <p:sp>
        <p:nvSpPr>
          <p:cNvPr id="28" name="TextBox 27"/>
          <p:cNvSpPr txBox="1"/>
          <p:nvPr/>
        </p:nvSpPr>
        <p:spPr>
          <a:xfrm>
            <a:off x="3108820" y="3051804"/>
            <a:ext cx="533164" cy="400110"/>
          </a:xfrm>
          <a:prstGeom prst="rect">
            <a:avLst/>
          </a:prstGeom>
          <a:noFill/>
        </p:spPr>
        <p:txBody>
          <a:bodyPr wrap="square" rtlCol="0">
            <a:spAutoFit/>
          </a:bodyPr>
          <a:lstStyle/>
          <a:p>
            <a:r>
              <a:rPr lang="en-US" altLang="ko-KR" sz="2000" b="1" dirty="0">
                <a:solidFill>
                  <a:schemeClr val="bg1"/>
                </a:solidFill>
                <a:cs typeface="Arial" pitchFamily="34" charset="0"/>
              </a:rPr>
              <a:t>03</a:t>
            </a:r>
            <a:endParaRPr lang="ko-KR" altLang="en-US" sz="2000" b="1" dirty="0">
              <a:solidFill>
                <a:schemeClr val="bg1"/>
              </a:solidFill>
              <a:cs typeface="Arial" pitchFamily="34" charset="0"/>
            </a:endParaRPr>
          </a:p>
        </p:txBody>
      </p:sp>
      <p:sp>
        <p:nvSpPr>
          <p:cNvPr id="29" name="TextBox 28"/>
          <p:cNvSpPr txBox="1"/>
          <p:nvPr/>
        </p:nvSpPr>
        <p:spPr>
          <a:xfrm>
            <a:off x="3097310" y="3939903"/>
            <a:ext cx="533164" cy="400110"/>
          </a:xfrm>
          <a:prstGeom prst="rect">
            <a:avLst/>
          </a:prstGeom>
          <a:noFill/>
        </p:spPr>
        <p:txBody>
          <a:bodyPr wrap="square" rtlCol="0">
            <a:spAutoFit/>
          </a:bodyPr>
          <a:lstStyle/>
          <a:p>
            <a:r>
              <a:rPr lang="en-US" altLang="ko-KR" sz="2000" b="1" dirty="0">
                <a:solidFill>
                  <a:schemeClr val="bg1"/>
                </a:solidFill>
                <a:cs typeface="Arial" pitchFamily="34" charset="0"/>
              </a:rPr>
              <a:t>04</a:t>
            </a:r>
            <a:endParaRPr lang="ko-KR" altLang="en-US" sz="2000" b="1" dirty="0">
              <a:solidFill>
                <a:schemeClr val="bg1"/>
              </a:solidFill>
              <a:cs typeface="Arial" pitchFamily="34" charset="0"/>
            </a:endParaRPr>
          </a:p>
        </p:txBody>
      </p:sp>
      <p:sp>
        <p:nvSpPr>
          <p:cNvPr id="31" name="TextBox 30"/>
          <p:cNvSpPr txBox="1"/>
          <p:nvPr/>
        </p:nvSpPr>
        <p:spPr>
          <a:xfrm>
            <a:off x="3797096" y="1345360"/>
            <a:ext cx="4519320" cy="646331"/>
          </a:xfrm>
          <a:prstGeom prst="rect">
            <a:avLst/>
          </a:prstGeom>
          <a:noFill/>
        </p:spPr>
        <p:txBody>
          <a:bodyPr wrap="square" rtlCol="0">
            <a:spAutoFit/>
          </a:bodyPr>
          <a:lstStyle/>
          <a:p>
            <a:r>
              <a:rPr lang="en-US" dirty="0" err="1"/>
              <a:t>Hiển</a:t>
            </a:r>
            <a:r>
              <a:rPr lang="en-US" dirty="0"/>
              <a:t> </a:t>
            </a:r>
            <a:r>
              <a:rPr lang="en-US" dirty="0" err="1"/>
              <a:t>thị</a:t>
            </a:r>
            <a:r>
              <a:rPr lang="en-US" dirty="0"/>
              <a:t> </a:t>
            </a:r>
            <a:r>
              <a:rPr lang="en-US" dirty="0" err="1"/>
              <a:t>vị</a:t>
            </a:r>
            <a:r>
              <a:rPr lang="en-US" dirty="0"/>
              <a:t> </a:t>
            </a:r>
            <a:r>
              <a:rPr lang="en-US" dirty="0" err="1"/>
              <a:t>trí</a:t>
            </a:r>
            <a:r>
              <a:rPr lang="en-US" dirty="0"/>
              <a:t> </a:t>
            </a:r>
            <a:r>
              <a:rPr lang="en-US" dirty="0" err="1"/>
              <a:t>các</a:t>
            </a:r>
            <a:r>
              <a:rPr lang="en-US" dirty="0"/>
              <a:t> </a:t>
            </a:r>
            <a:r>
              <a:rPr lang="en-US" dirty="0" err="1"/>
              <a:t>phòng</a:t>
            </a:r>
            <a:r>
              <a:rPr lang="en-US" dirty="0"/>
              <a:t> </a:t>
            </a:r>
            <a:r>
              <a:rPr lang="en-US" dirty="0" err="1"/>
              <a:t>trọ</a:t>
            </a:r>
            <a:r>
              <a:rPr lang="en-US" dirty="0"/>
              <a:t> </a:t>
            </a:r>
            <a:r>
              <a:rPr lang="en-US" dirty="0" err="1"/>
              <a:t>trên</a:t>
            </a:r>
            <a:r>
              <a:rPr lang="en-US" dirty="0"/>
              <a:t> </a:t>
            </a:r>
            <a:r>
              <a:rPr lang="en-US" dirty="0" err="1"/>
              <a:t>bản</a:t>
            </a:r>
            <a:r>
              <a:rPr lang="en-US" dirty="0"/>
              <a:t> </a:t>
            </a:r>
            <a:r>
              <a:rPr lang="en-US" dirty="0" err="1"/>
              <a:t>đồ</a:t>
            </a:r>
            <a:r>
              <a:rPr lang="en-US" dirty="0"/>
              <a:t> </a:t>
            </a:r>
            <a:r>
              <a:rPr lang="vi-VN" dirty="0"/>
              <a:t>v</a:t>
            </a:r>
            <a:r>
              <a:rPr lang="en-US" dirty="0"/>
              <a:t>à </a:t>
            </a:r>
            <a:r>
              <a:rPr lang="en-US" dirty="0" err="1"/>
              <a:t>thông</a:t>
            </a:r>
            <a:r>
              <a:rPr lang="en-US" dirty="0"/>
              <a:t> tin </a:t>
            </a:r>
            <a:r>
              <a:rPr lang="en-US" dirty="0" err="1"/>
              <a:t>các</a:t>
            </a:r>
            <a:r>
              <a:rPr lang="en-US" dirty="0"/>
              <a:t> </a:t>
            </a:r>
            <a:r>
              <a:rPr lang="en-US" dirty="0" err="1"/>
              <a:t>phòng</a:t>
            </a:r>
            <a:r>
              <a:rPr lang="en-US" dirty="0"/>
              <a:t> </a:t>
            </a:r>
            <a:r>
              <a:rPr lang="en-US" dirty="0" err="1"/>
              <a:t>trọ</a:t>
            </a:r>
            <a:r>
              <a:rPr lang="en-US" dirty="0"/>
              <a:t> </a:t>
            </a:r>
            <a:r>
              <a:rPr lang="vi-VN" dirty="0"/>
              <a:t>đó.</a:t>
            </a:r>
            <a:endParaRPr lang="ko-KR" altLang="en-US" sz="1200" dirty="0">
              <a:solidFill>
                <a:schemeClr val="tx1">
                  <a:lumMod val="75000"/>
                  <a:lumOff val="25000"/>
                </a:schemeClr>
              </a:solidFill>
              <a:cs typeface="Arial" pitchFamily="34" charset="0"/>
            </a:endParaRPr>
          </a:p>
        </p:txBody>
      </p:sp>
      <p:sp>
        <p:nvSpPr>
          <p:cNvPr id="38" name="TextBox 37"/>
          <p:cNvSpPr txBox="1"/>
          <p:nvPr/>
        </p:nvSpPr>
        <p:spPr>
          <a:xfrm>
            <a:off x="3779912" y="2202681"/>
            <a:ext cx="4645674" cy="646331"/>
          </a:xfrm>
          <a:prstGeom prst="rect">
            <a:avLst/>
          </a:prstGeom>
          <a:noFill/>
        </p:spPr>
        <p:txBody>
          <a:bodyPr wrap="square" rtlCol="0">
            <a:spAutoFit/>
          </a:bodyPr>
          <a:lstStyle/>
          <a:p>
            <a:r>
              <a:rPr lang="en-US" dirty="0" err="1"/>
              <a:t>Thêm</a:t>
            </a:r>
            <a:r>
              <a:rPr lang="en-US" dirty="0"/>
              <a:t> , </a:t>
            </a:r>
            <a:r>
              <a:rPr lang="en-US" dirty="0" err="1"/>
              <a:t>sửa</a:t>
            </a:r>
            <a:r>
              <a:rPr lang="en-US" dirty="0"/>
              <a:t> , </a:t>
            </a:r>
            <a:r>
              <a:rPr lang="en-US" dirty="0" err="1"/>
              <a:t>xóa</a:t>
            </a:r>
            <a:r>
              <a:rPr lang="en-US" dirty="0"/>
              <a:t> </a:t>
            </a:r>
            <a:r>
              <a:rPr lang="en-US" dirty="0" err="1"/>
              <a:t>được</a:t>
            </a:r>
            <a:r>
              <a:rPr lang="en-US" dirty="0"/>
              <a:t> </a:t>
            </a:r>
            <a:r>
              <a:rPr lang="en-US" dirty="0" err="1"/>
              <a:t>các</a:t>
            </a:r>
            <a:r>
              <a:rPr lang="en-US" dirty="0"/>
              <a:t> </a:t>
            </a:r>
            <a:r>
              <a:rPr lang="en-US" dirty="0" err="1"/>
              <a:t>phòng</a:t>
            </a:r>
            <a:r>
              <a:rPr lang="en-US" dirty="0"/>
              <a:t> </a:t>
            </a:r>
            <a:r>
              <a:rPr lang="en-US" dirty="0" err="1"/>
              <a:t>trọ</a:t>
            </a:r>
            <a:r>
              <a:rPr lang="en-US" dirty="0"/>
              <a:t> </a:t>
            </a:r>
            <a:r>
              <a:rPr lang="en-US" dirty="0" err="1"/>
              <a:t>đó</a:t>
            </a:r>
            <a:r>
              <a:rPr lang="en-US" dirty="0"/>
              <a:t> </a:t>
            </a:r>
            <a:r>
              <a:rPr lang="en-US" dirty="0" err="1"/>
              <a:t>khi</a:t>
            </a:r>
            <a:r>
              <a:rPr lang="en-US" dirty="0"/>
              <a:t> </a:t>
            </a:r>
            <a:r>
              <a:rPr lang="en-US" dirty="0" err="1"/>
              <a:t>người</a:t>
            </a:r>
            <a:r>
              <a:rPr lang="en-US" dirty="0"/>
              <a:t> </a:t>
            </a:r>
            <a:r>
              <a:rPr lang="en-US" dirty="0" err="1"/>
              <a:t>dùng</a:t>
            </a:r>
            <a:r>
              <a:rPr lang="en-US" dirty="0"/>
              <a:t> </a:t>
            </a:r>
            <a:r>
              <a:rPr lang="en-US" dirty="0" err="1"/>
              <a:t>có</a:t>
            </a:r>
            <a:r>
              <a:rPr lang="en-US" dirty="0"/>
              <a:t> </a:t>
            </a:r>
            <a:r>
              <a:rPr lang="en-US" dirty="0" err="1"/>
              <a:t>thể</a:t>
            </a:r>
            <a:r>
              <a:rPr lang="en-US" dirty="0"/>
              <a:t> </a:t>
            </a:r>
            <a:r>
              <a:rPr lang="en-US" dirty="0" err="1"/>
              <a:t>kết</a:t>
            </a:r>
            <a:r>
              <a:rPr lang="en-US" dirty="0"/>
              <a:t> </a:t>
            </a:r>
            <a:r>
              <a:rPr lang="en-US" dirty="0" err="1"/>
              <a:t>nối</a:t>
            </a:r>
            <a:r>
              <a:rPr lang="en-US" dirty="0"/>
              <a:t> </a:t>
            </a:r>
            <a:r>
              <a:rPr lang="vi-VN" dirty="0"/>
              <a:t>internet.</a:t>
            </a:r>
            <a:endParaRPr lang="ko-KR" altLang="en-US" sz="1200" dirty="0">
              <a:solidFill>
                <a:schemeClr val="tx1">
                  <a:lumMod val="75000"/>
                  <a:lumOff val="25000"/>
                </a:schemeClr>
              </a:solidFill>
              <a:cs typeface="Arial" pitchFamily="34" charset="0"/>
            </a:endParaRPr>
          </a:p>
        </p:txBody>
      </p:sp>
      <p:sp>
        <p:nvSpPr>
          <p:cNvPr id="32" name="TextBox 31"/>
          <p:cNvSpPr txBox="1"/>
          <p:nvPr/>
        </p:nvSpPr>
        <p:spPr>
          <a:xfrm>
            <a:off x="3779912" y="3051723"/>
            <a:ext cx="4645674" cy="646331"/>
          </a:xfrm>
          <a:prstGeom prst="rect">
            <a:avLst/>
          </a:prstGeom>
          <a:noFill/>
        </p:spPr>
        <p:txBody>
          <a:bodyPr wrap="square" rtlCol="0">
            <a:spAutoFit/>
          </a:bodyPr>
          <a:lstStyle/>
          <a:p>
            <a:r>
              <a:rPr lang="en-US" dirty="0" err="1"/>
              <a:t>Liệt</a:t>
            </a:r>
            <a:r>
              <a:rPr lang="en-US" dirty="0"/>
              <a:t> </a:t>
            </a:r>
            <a:r>
              <a:rPr lang="en-US" dirty="0" err="1"/>
              <a:t>kê</a:t>
            </a:r>
            <a:r>
              <a:rPr lang="en-US" dirty="0"/>
              <a:t> </a:t>
            </a:r>
            <a:r>
              <a:rPr lang="en-US" dirty="0" err="1"/>
              <a:t>vị</a:t>
            </a:r>
            <a:r>
              <a:rPr lang="en-US" dirty="0"/>
              <a:t> </a:t>
            </a:r>
            <a:r>
              <a:rPr lang="en-US" dirty="0" err="1"/>
              <a:t>trí</a:t>
            </a:r>
            <a:r>
              <a:rPr lang="en-US" dirty="0"/>
              <a:t> </a:t>
            </a:r>
            <a:r>
              <a:rPr lang="en-US" dirty="0" err="1"/>
              <a:t>các</a:t>
            </a:r>
            <a:r>
              <a:rPr lang="en-US" dirty="0"/>
              <a:t> </a:t>
            </a:r>
            <a:r>
              <a:rPr lang="en-US" dirty="0" err="1"/>
              <a:t>phòng</a:t>
            </a:r>
            <a:r>
              <a:rPr lang="en-US" dirty="0"/>
              <a:t> </a:t>
            </a:r>
            <a:r>
              <a:rPr lang="en-US" dirty="0" err="1"/>
              <a:t>trọ</a:t>
            </a:r>
            <a:r>
              <a:rPr lang="en-US" dirty="0"/>
              <a:t> </a:t>
            </a:r>
            <a:r>
              <a:rPr lang="en-US" dirty="0" err="1"/>
              <a:t>xung</a:t>
            </a:r>
            <a:r>
              <a:rPr lang="en-US" dirty="0"/>
              <a:t> </a:t>
            </a:r>
            <a:r>
              <a:rPr lang="en-US" dirty="0" err="1"/>
              <a:t>quanh</a:t>
            </a:r>
            <a:r>
              <a:rPr lang="en-US" dirty="0"/>
              <a:t> </a:t>
            </a:r>
            <a:r>
              <a:rPr lang="en-US" dirty="0" err="1"/>
              <a:t>vị</a:t>
            </a:r>
            <a:r>
              <a:rPr lang="en-US" dirty="0"/>
              <a:t> </a:t>
            </a:r>
            <a:r>
              <a:rPr lang="en-US" dirty="0" err="1"/>
              <a:t>trí</a:t>
            </a:r>
            <a:r>
              <a:rPr lang="en-US" dirty="0"/>
              <a:t> </a:t>
            </a:r>
            <a:r>
              <a:rPr lang="en-US" dirty="0" err="1"/>
              <a:t>của</a:t>
            </a:r>
            <a:r>
              <a:rPr lang="en-US" dirty="0"/>
              <a:t> </a:t>
            </a:r>
            <a:r>
              <a:rPr lang="en-US" dirty="0" err="1"/>
              <a:t>người</a:t>
            </a:r>
            <a:r>
              <a:rPr lang="en-US" dirty="0"/>
              <a:t> </a:t>
            </a:r>
            <a:r>
              <a:rPr lang="vi-VN" dirty="0"/>
              <a:t>dùng.</a:t>
            </a:r>
            <a:endParaRPr lang="ko-KR" altLang="en-US" sz="1200" dirty="0">
              <a:solidFill>
                <a:schemeClr val="tx1">
                  <a:lumMod val="75000"/>
                  <a:lumOff val="25000"/>
                </a:schemeClr>
              </a:solidFill>
              <a:cs typeface="Arial" pitchFamily="34" charset="0"/>
            </a:endParaRPr>
          </a:p>
        </p:txBody>
      </p:sp>
      <p:sp>
        <p:nvSpPr>
          <p:cNvPr id="33" name="TextBox 32"/>
          <p:cNvSpPr txBox="1"/>
          <p:nvPr/>
        </p:nvSpPr>
        <p:spPr>
          <a:xfrm>
            <a:off x="3797096" y="3943585"/>
            <a:ext cx="4645674" cy="646331"/>
          </a:xfrm>
          <a:prstGeom prst="rect">
            <a:avLst/>
          </a:prstGeom>
          <a:noFill/>
        </p:spPr>
        <p:txBody>
          <a:bodyPr wrap="square" rtlCol="0">
            <a:spAutoFit/>
          </a:bodyPr>
          <a:lstStyle/>
          <a:p>
            <a:r>
              <a:rPr lang="vi-VN" dirty="0"/>
              <a:t>Hỗ trợ cung cấp tư vấn ghép phòng chung </a:t>
            </a:r>
          </a:p>
          <a:p>
            <a:r>
              <a:rPr lang="vi-VN" dirty="0"/>
              <a:t>(Nếu muốn ở nhiều hơn 1 người).</a:t>
            </a:r>
            <a:endParaRPr lang="ko-KR" altLang="en-US" sz="12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109505599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arn(inVertical)">
                                      <p:cBhvr>
                                        <p:cTn id="7" dur="500"/>
                                        <p:tgtEl>
                                          <p:spTgt spid="2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barn(inVertical)">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barn(inVertical)">
                                      <p:cBhvr>
                                        <p:cTn id="15" dur="500"/>
                                        <p:tgtEl>
                                          <p:spTgt spid="27"/>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barn(inVertical)">
                                      <p:cBhvr>
                                        <p:cTn id="18" dur="500"/>
                                        <p:tgtEl>
                                          <p:spTgt spid="38"/>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barn(inVertical)">
                                      <p:cBhvr>
                                        <p:cTn id="23" dur="500"/>
                                        <p:tgtEl>
                                          <p:spTgt spid="32"/>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barn(inVertical)">
                                      <p:cBhvr>
                                        <p:cTn id="26" dur="500"/>
                                        <p:tgtEl>
                                          <p:spTgt spid="28"/>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barn(inVertical)">
                                      <p:cBhvr>
                                        <p:cTn id="31" dur="500"/>
                                        <p:tgtEl>
                                          <p:spTgt spid="33"/>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barn(inVertical)">
                                      <p:cBhvr>
                                        <p:cTn id="3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P spid="31" grpId="0"/>
      <p:bldP spid="38" grpId="0"/>
      <p:bldP spid="32" grpId="0"/>
      <p:bldP spid="3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8000" y="147887"/>
            <a:ext cx="9144000" cy="576064"/>
          </a:xfrm>
        </p:spPr>
        <p:txBody>
          <a:bodyPr/>
          <a:lstStyle/>
          <a:p>
            <a:r>
              <a:rPr lang="vi-VN" altLang="ko-KR" b="1" dirty="0"/>
              <a:t>MVP</a:t>
            </a:r>
            <a:endParaRPr lang="ko-KR" altLang="en-US" b="1" dirty="0"/>
          </a:p>
        </p:txBody>
      </p:sp>
      <p:sp>
        <p:nvSpPr>
          <p:cNvPr id="3" name="Text Placeholder 2"/>
          <p:cNvSpPr>
            <a:spLocks noGrp="1"/>
          </p:cNvSpPr>
          <p:nvPr>
            <p:ph type="body" sz="quarter" idx="11"/>
          </p:nvPr>
        </p:nvSpPr>
        <p:spPr/>
        <p:txBody>
          <a:bodyPr/>
          <a:lstStyle/>
          <a:p>
            <a:pPr lvl="0"/>
            <a:r>
              <a:rPr lang="en-US" altLang="ko-KR" b="1" dirty="0"/>
              <a:t>Minimum Viable Product</a:t>
            </a:r>
          </a:p>
        </p:txBody>
      </p:sp>
      <p:sp>
        <p:nvSpPr>
          <p:cNvPr id="6" name="Rectangle 5"/>
          <p:cNvSpPr/>
          <p:nvPr/>
        </p:nvSpPr>
        <p:spPr>
          <a:xfrm>
            <a:off x="0" y="1275606"/>
            <a:ext cx="9144000" cy="34563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7" name="Oval 6"/>
          <p:cNvSpPr/>
          <p:nvPr/>
        </p:nvSpPr>
        <p:spPr>
          <a:xfrm>
            <a:off x="652611" y="1707654"/>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9" name="Oval 8"/>
          <p:cNvSpPr/>
          <p:nvPr/>
        </p:nvSpPr>
        <p:spPr>
          <a:xfrm>
            <a:off x="634752" y="2715766"/>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0" name="Oval 9"/>
          <p:cNvSpPr/>
          <p:nvPr/>
        </p:nvSpPr>
        <p:spPr>
          <a:xfrm>
            <a:off x="616893" y="3723878"/>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nvGrpSpPr>
          <p:cNvPr id="11" name="Group 10"/>
          <p:cNvGrpSpPr/>
          <p:nvPr/>
        </p:nvGrpSpPr>
        <p:grpSpPr>
          <a:xfrm>
            <a:off x="1300683" y="1530872"/>
            <a:ext cx="2664296" cy="929628"/>
            <a:chOff x="803640" y="3362835"/>
            <a:chExt cx="2059657" cy="929628"/>
          </a:xfrm>
        </p:grpSpPr>
        <p:sp>
          <p:nvSpPr>
            <p:cNvPr id="12" name="TextBox 11"/>
            <p:cNvSpPr txBox="1"/>
            <p:nvPr/>
          </p:nvSpPr>
          <p:spPr>
            <a:xfrm>
              <a:off x="803640" y="3646132"/>
              <a:ext cx="2059657" cy="646331"/>
            </a:xfrm>
            <a:prstGeom prst="rect">
              <a:avLst/>
            </a:prstGeom>
            <a:noFill/>
          </p:spPr>
          <p:txBody>
            <a:bodyPr wrap="square" rtlCol="0">
              <a:spAutoFit/>
            </a:bodyPr>
            <a:lstStyle/>
            <a:p>
              <a:r>
                <a:rPr lang="vi-VN" altLang="ko-KR" sz="1200" dirty="0">
                  <a:solidFill>
                    <a:schemeClr val="bg1"/>
                  </a:solidFill>
                  <a:cs typeface="Arial" pitchFamily="34" charset="0"/>
                </a:rPr>
                <a:t>Cho phép người dùng đăng ký và đăng nhập vào app. (có thể liên kết tài khoản Google – Facebook )</a:t>
              </a:r>
              <a:endParaRPr lang="ko-KR" altLang="en-US" sz="1200" dirty="0">
                <a:solidFill>
                  <a:schemeClr val="bg1"/>
                </a:solidFill>
                <a:cs typeface="Arial" pitchFamily="34" charset="0"/>
              </a:endParaRPr>
            </a:p>
          </p:txBody>
        </p:sp>
        <p:sp>
          <p:nvSpPr>
            <p:cNvPr id="13" name="TextBox 12"/>
            <p:cNvSpPr txBox="1"/>
            <p:nvPr/>
          </p:nvSpPr>
          <p:spPr>
            <a:xfrm>
              <a:off x="803640" y="3362835"/>
              <a:ext cx="2059657" cy="307777"/>
            </a:xfrm>
            <a:prstGeom prst="rect">
              <a:avLst/>
            </a:prstGeom>
            <a:noFill/>
          </p:spPr>
          <p:txBody>
            <a:bodyPr wrap="square" rtlCol="0">
              <a:spAutoFit/>
            </a:bodyPr>
            <a:lstStyle/>
            <a:p>
              <a:r>
                <a:rPr lang="vi-VN" altLang="ko-KR" sz="1400" b="1" dirty="0">
                  <a:solidFill>
                    <a:schemeClr val="bg1"/>
                  </a:solidFill>
                  <a:cs typeface="Arial" pitchFamily="34" charset="0"/>
                </a:rPr>
                <a:t>Màn hình đăng nhập</a:t>
              </a:r>
              <a:endParaRPr lang="ko-KR" altLang="en-US" sz="1400" b="1" dirty="0">
                <a:solidFill>
                  <a:schemeClr val="bg1"/>
                </a:solidFill>
                <a:cs typeface="Arial" pitchFamily="34" charset="0"/>
              </a:endParaRPr>
            </a:p>
          </p:txBody>
        </p:sp>
      </p:grpSp>
      <p:grpSp>
        <p:nvGrpSpPr>
          <p:cNvPr id="14" name="Group 13"/>
          <p:cNvGrpSpPr/>
          <p:nvPr/>
        </p:nvGrpSpPr>
        <p:grpSpPr>
          <a:xfrm>
            <a:off x="1300683" y="2538984"/>
            <a:ext cx="2664296" cy="950331"/>
            <a:chOff x="803640" y="3362835"/>
            <a:chExt cx="2059657" cy="950331"/>
          </a:xfrm>
        </p:grpSpPr>
        <p:sp>
          <p:nvSpPr>
            <p:cNvPr id="15" name="TextBox 14"/>
            <p:cNvSpPr txBox="1"/>
            <p:nvPr/>
          </p:nvSpPr>
          <p:spPr>
            <a:xfrm>
              <a:off x="803640" y="3851501"/>
              <a:ext cx="2059657" cy="461665"/>
            </a:xfrm>
            <a:prstGeom prst="rect">
              <a:avLst/>
            </a:prstGeom>
            <a:noFill/>
          </p:spPr>
          <p:txBody>
            <a:bodyPr wrap="square" rtlCol="0">
              <a:spAutoFit/>
            </a:bodyPr>
            <a:lstStyle/>
            <a:p>
              <a:r>
                <a:rPr lang="vi-VN" altLang="ko-KR" sz="1200" dirty="0">
                  <a:solidFill>
                    <a:schemeClr val="bg1"/>
                  </a:solidFill>
                  <a:cs typeface="Arial" pitchFamily="34" charset="0"/>
                </a:rPr>
                <a:t>Đưa ra các lựa chọn ban đầu cho người dùng.</a:t>
              </a:r>
              <a:endParaRPr lang="ko-KR" altLang="en-US" sz="1200" dirty="0">
                <a:solidFill>
                  <a:schemeClr val="bg1"/>
                </a:solidFill>
                <a:cs typeface="Arial" pitchFamily="34" charset="0"/>
              </a:endParaRPr>
            </a:p>
          </p:txBody>
        </p:sp>
        <p:sp>
          <p:nvSpPr>
            <p:cNvPr id="16" name="TextBox 15"/>
            <p:cNvSpPr txBox="1"/>
            <p:nvPr/>
          </p:nvSpPr>
          <p:spPr>
            <a:xfrm>
              <a:off x="803640" y="3362835"/>
              <a:ext cx="2059657" cy="523220"/>
            </a:xfrm>
            <a:prstGeom prst="rect">
              <a:avLst/>
            </a:prstGeom>
            <a:noFill/>
          </p:spPr>
          <p:txBody>
            <a:bodyPr wrap="square" rtlCol="0">
              <a:spAutoFit/>
            </a:bodyPr>
            <a:lstStyle/>
            <a:p>
              <a:r>
                <a:rPr lang="vi-VN" altLang="ko-KR" sz="1400" b="1" dirty="0">
                  <a:solidFill>
                    <a:schemeClr val="bg1"/>
                  </a:solidFill>
                  <a:cs typeface="Arial" pitchFamily="34" charset="0"/>
                </a:rPr>
                <a:t>Hiển thị các phòng trọ (mới) ra màn hình chính</a:t>
              </a:r>
              <a:endParaRPr lang="ko-KR" altLang="en-US" sz="1400" b="1" dirty="0">
                <a:solidFill>
                  <a:schemeClr val="bg1"/>
                </a:solidFill>
                <a:cs typeface="Arial" pitchFamily="34" charset="0"/>
              </a:endParaRPr>
            </a:p>
          </p:txBody>
        </p:sp>
      </p:grpSp>
      <p:grpSp>
        <p:nvGrpSpPr>
          <p:cNvPr id="17" name="Group 16"/>
          <p:cNvGrpSpPr/>
          <p:nvPr/>
        </p:nvGrpSpPr>
        <p:grpSpPr>
          <a:xfrm>
            <a:off x="1300683" y="3547096"/>
            <a:ext cx="2664296" cy="929628"/>
            <a:chOff x="803640" y="3362835"/>
            <a:chExt cx="2059657" cy="929628"/>
          </a:xfrm>
        </p:grpSpPr>
        <p:sp>
          <p:nvSpPr>
            <p:cNvPr id="18" name="TextBox 17"/>
            <p:cNvSpPr txBox="1"/>
            <p:nvPr/>
          </p:nvSpPr>
          <p:spPr>
            <a:xfrm>
              <a:off x="803640" y="3646132"/>
              <a:ext cx="2059657" cy="646331"/>
            </a:xfrm>
            <a:prstGeom prst="rect">
              <a:avLst/>
            </a:prstGeom>
            <a:noFill/>
          </p:spPr>
          <p:txBody>
            <a:bodyPr wrap="square" rtlCol="0">
              <a:spAutoFit/>
            </a:bodyPr>
            <a:lstStyle/>
            <a:p>
              <a:r>
                <a:rPr lang="vi-VN" altLang="ko-KR" sz="1200" dirty="0">
                  <a:solidFill>
                    <a:schemeClr val="bg1"/>
                  </a:solidFill>
                  <a:cs typeface="Arial" pitchFamily="34" charset="0"/>
                </a:rPr>
                <a:t>Hiển thị danh sách các nhà trọ đang còn trống với mức giá, địa chỉ liên hệ và mô tả về các phòng trọ</a:t>
              </a:r>
              <a:r>
                <a:rPr lang="en-US" altLang="ko-KR" sz="1200" dirty="0">
                  <a:solidFill>
                    <a:schemeClr val="bg1"/>
                  </a:solidFill>
                  <a:cs typeface="Arial" pitchFamily="34" charset="0"/>
                </a:rPr>
                <a:t>.  </a:t>
              </a:r>
              <a:endParaRPr lang="ko-KR" altLang="en-US" sz="1200" dirty="0">
                <a:solidFill>
                  <a:schemeClr val="bg1"/>
                </a:solidFill>
                <a:cs typeface="Arial" pitchFamily="34" charset="0"/>
              </a:endParaRPr>
            </a:p>
          </p:txBody>
        </p:sp>
        <p:sp>
          <p:nvSpPr>
            <p:cNvPr id="19" name="TextBox 18"/>
            <p:cNvSpPr txBox="1"/>
            <p:nvPr/>
          </p:nvSpPr>
          <p:spPr>
            <a:xfrm>
              <a:off x="803640" y="3362835"/>
              <a:ext cx="2059657" cy="307777"/>
            </a:xfrm>
            <a:prstGeom prst="rect">
              <a:avLst/>
            </a:prstGeom>
            <a:noFill/>
          </p:spPr>
          <p:txBody>
            <a:bodyPr wrap="square" rtlCol="0">
              <a:spAutoFit/>
            </a:bodyPr>
            <a:lstStyle/>
            <a:p>
              <a:r>
                <a:rPr lang="vi-VN" altLang="ko-KR" sz="1400" b="1" dirty="0">
                  <a:solidFill>
                    <a:schemeClr val="bg1"/>
                  </a:solidFill>
                  <a:cs typeface="Arial" pitchFamily="34" charset="0"/>
                </a:rPr>
                <a:t>Các mục trong Nhà trọ giá rẻ</a:t>
              </a:r>
              <a:endParaRPr lang="ko-KR" altLang="en-US" sz="1400" b="1" dirty="0">
                <a:solidFill>
                  <a:schemeClr val="bg1"/>
                </a:solidFill>
                <a:cs typeface="Arial" pitchFamily="34" charset="0"/>
              </a:endParaRPr>
            </a:p>
          </p:txBody>
        </p:sp>
      </p:grpSp>
      <p:sp>
        <p:nvSpPr>
          <p:cNvPr id="20" name="Oval 19"/>
          <p:cNvSpPr/>
          <p:nvPr/>
        </p:nvSpPr>
        <p:spPr>
          <a:xfrm>
            <a:off x="5248647" y="1716037"/>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1" name="Oval 20"/>
          <p:cNvSpPr/>
          <p:nvPr/>
        </p:nvSpPr>
        <p:spPr>
          <a:xfrm>
            <a:off x="5230788" y="2724149"/>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2" name="Oval 21"/>
          <p:cNvSpPr/>
          <p:nvPr/>
        </p:nvSpPr>
        <p:spPr>
          <a:xfrm>
            <a:off x="5212929" y="3732261"/>
            <a:ext cx="576064" cy="5760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nvGrpSpPr>
          <p:cNvPr id="23" name="Group 22"/>
          <p:cNvGrpSpPr/>
          <p:nvPr/>
        </p:nvGrpSpPr>
        <p:grpSpPr>
          <a:xfrm>
            <a:off x="5896719" y="1539255"/>
            <a:ext cx="2664296" cy="929628"/>
            <a:chOff x="803640" y="3362835"/>
            <a:chExt cx="2059657" cy="929628"/>
          </a:xfrm>
        </p:grpSpPr>
        <p:sp>
          <p:nvSpPr>
            <p:cNvPr id="24" name="TextBox 23"/>
            <p:cNvSpPr txBox="1"/>
            <p:nvPr/>
          </p:nvSpPr>
          <p:spPr>
            <a:xfrm>
              <a:off x="803640" y="3646132"/>
              <a:ext cx="2059657" cy="646331"/>
            </a:xfrm>
            <a:prstGeom prst="rect">
              <a:avLst/>
            </a:prstGeom>
            <a:noFill/>
          </p:spPr>
          <p:txBody>
            <a:bodyPr wrap="square" rtlCol="0">
              <a:spAutoFit/>
            </a:bodyPr>
            <a:lstStyle/>
            <a:p>
              <a:r>
                <a:rPr lang="vi-VN" altLang="ko-KR" sz="1200" dirty="0">
                  <a:solidFill>
                    <a:schemeClr val="bg1"/>
                  </a:solidFill>
                  <a:cs typeface="Arial" pitchFamily="34" charset="0"/>
                </a:rPr>
                <a:t>Tổng hợp lựa chọn ghi lại và thông báo cho khách hàng số tiền cần phải trả cho những phòng đã chọn.</a:t>
              </a:r>
              <a:endParaRPr lang="ko-KR" altLang="en-US" sz="1200" dirty="0">
                <a:solidFill>
                  <a:schemeClr val="bg1"/>
                </a:solidFill>
                <a:cs typeface="Arial" pitchFamily="34" charset="0"/>
              </a:endParaRPr>
            </a:p>
          </p:txBody>
        </p:sp>
        <p:sp>
          <p:nvSpPr>
            <p:cNvPr id="25" name="TextBox 24"/>
            <p:cNvSpPr txBox="1"/>
            <p:nvPr/>
          </p:nvSpPr>
          <p:spPr>
            <a:xfrm>
              <a:off x="803640" y="3362835"/>
              <a:ext cx="2059657" cy="307777"/>
            </a:xfrm>
            <a:prstGeom prst="rect">
              <a:avLst/>
            </a:prstGeom>
            <a:noFill/>
          </p:spPr>
          <p:txBody>
            <a:bodyPr wrap="square" rtlCol="0">
              <a:spAutoFit/>
            </a:bodyPr>
            <a:lstStyle/>
            <a:p>
              <a:r>
                <a:rPr lang="vi-VN" altLang="ko-KR" sz="1400" b="1" dirty="0">
                  <a:solidFill>
                    <a:schemeClr val="bg1"/>
                  </a:solidFill>
                  <a:cs typeface="Arial" pitchFamily="34" charset="0"/>
                </a:rPr>
                <a:t>Tính toán số lượng và giá cả</a:t>
              </a:r>
              <a:endParaRPr lang="ko-KR" altLang="en-US" sz="1400" b="1" dirty="0">
                <a:solidFill>
                  <a:schemeClr val="bg1"/>
                </a:solidFill>
                <a:cs typeface="Arial" pitchFamily="34" charset="0"/>
              </a:endParaRPr>
            </a:p>
          </p:txBody>
        </p:sp>
      </p:grpSp>
      <p:grpSp>
        <p:nvGrpSpPr>
          <p:cNvPr id="26" name="Group 25"/>
          <p:cNvGrpSpPr/>
          <p:nvPr/>
        </p:nvGrpSpPr>
        <p:grpSpPr>
          <a:xfrm>
            <a:off x="5896719" y="2643758"/>
            <a:ext cx="2664296" cy="744962"/>
            <a:chOff x="803640" y="3362835"/>
            <a:chExt cx="2059657" cy="744962"/>
          </a:xfrm>
        </p:grpSpPr>
        <p:sp>
          <p:nvSpPr>
            <p:cNvPr id="27" name="TextBox 26"/>
            <p:cNvSpPr txBox="1"/>
            <p:nvPr/>
          </p:nvSpPr>
          <p:spPr>
            <a:xfrm>
              <a:off x="803640" y="3646132"/>
              <a:ext cx="2059657" cy="461665"/>
            </a:xfrm>
            <a:prstGeom prst="rect">
              <a:avLst/>
            </a:prstGeom>
            <a:noFill/>
          </p:spPr>
          <p:txBody>
            <a:bodyPr wrap="square" rtlCol="0">
              <a:spAutoFit/>
            </a:bodyPr>
            <a:lstStyle/>
            <a:p>
              <a:r>
                <a:rPr lang="vi-VN" altLang="ko-KR" sz="1200" dirty="0">
                  <a:solidFill>
                    <a:schemeClr val="bg1"/>
                  </a:solidFill>
                  <a:cs typeface="Arial" pitchFamily="34" charset="0"/>
                </a:rPr>
                <a:t>Hiển thị các phòng trọ trên bản đồ</a:t>
              </a:r>
              <a:r>
                <a:rPr lang="en-US" altLang="ko-KR" sz="1200" dirty="0">
                  <a:solidFill>
                    <a:schemeClr val="bg1"/>
                  </a:solidFill>
                  <a:cs typeface="Arial" pitchFamily="34" charset="0"/>
                </a:rPr>
                <a:t>.</a:t>
              </a:r>
              <a:r>
                <a:rPr lang="vi-VN" altLang="ko-KR" sz="1200" dirty="0">
                  <a:solidFill>
                    <a:schemeClr val="bg1"/>
                  </a:solidFill>
                  <a:cs typeface="Arial" pitchFamily="34" charset="0"/>
                </a:rPr>
                <a:t> Các phòng trọ xung quanh. </a:t>
              </a:r>
              <a:r>
                <a:rPr lang="en-US" altLang="ko-KR" sz="1200" dirty="0">
                  <a:solidFill>
                    <a:schemeClr val="bg1"/>
                  </a:solidFill>
                  <a:cs typeface="Arial" pitchFamily="34" charset="0"/>
                </a:rPr>
                <a:t>  </a:t>
              </a:r>
              <a:endParaRPr lang="ko-KR" altLang="en-US" sz="1200" dirty="0">
                <a:solidFill>
                  <a:schemeClr val="bg1"/>
                </a:solidFill>
                <a:cs typeface="Arial" pitchFamily="34" charset="0"/>
              </a:endParaRPr>
            </a:p>
          </p:txBody>
        </p:sp>
        <p:sp>
          <p:nvSpPr>
            <p:cNvPr id="28" name="TextBox 27"/>
            <p:cNvSpPr txBox="1"/>
            <p:nvPr/>
          </p:nvSpPr>
          <p:spPr>
            <a:xfrm>
              <a:off x="803640" y="3362835"/>
              <a:ext cx="2059657" cy="307777"/>
            </a:xfrm>
            <a:prstGeom prst="rect">
              <a:avLst/>
            </a:prstGeom>
            <a:noFill/>
          </p:spPr>
          <p:txBody>
            <a:bodyPr wrap="square" rtlCol="0">
              <a:spAutoFit/>
            </a:bodyPr>
            <a:lstStyle/>
            <a:p>
              <a:r>
                <a:rPr lang="vi-VN" altLang="ko-KR" sz="1400" b="1" dirty="0">
                  <a:solidFill>
                    <a:schemeClr val="bg1"/>
                  </a:solidFill>
                  <a:cs typeface="Arial" pitchFamily="34" charset="0"/>
                </a:rPr>
                <a:t>Liên kết bản đồ</a:t>
              </a:r>
              <a:endParaRPr lang="ko-KR" altLang="en-US" sz="1400" b="1" dirty="0">
                <a:solidFill>
                  <a:schemeClr val="bg1"/>
                </a:solidFill>
                <a:cs typeface="Arial" pitchFamily="34" charset="0"/>
              </a:endParaRPr>
            </a:p>
          </p:txBody>
        </p:sp>
      </p:grpSp>
      <p:grpSp>
        <p:nvGrpSpPr>
          <p:cNvPr id="29" name="Group 28"/>
          <p:cNvGrpSpPr/>
          <p:nvPr/>
        </p:nvGrpSpPr>
        <p:grpSpPr>
          <a:xfrm>
            <a:off x="5896719" y="3555479"/>
            <a:ext cx="2700147" cy="757962"/>
            <a:chOff x="803640" y="3362835"/>
            <a:chExt cx="2087372" cy="757962"/>
          </a:xfrm>
        </p:grpSpPr>
        <p:sp>
          <p:nvSpPr>
            <p:cNvPr id="30" name="TextBox 29"/>
            <p:cNvSpPr txBox="1"/>
            <p:nvPr/>
          </p:nvSpPr>
          <p:spPr>
            <a:xfrm>
              <a:off x="831355" y="3843798"/>
              <a:ext cx="2059657" cy="276999"/>
            </a:xfrm>
            <a:prstGeom prst="rect">
              <a:avLst/>
            </a:prstGeom>
            <a:noFill/>
          </p:spPr>
          <p:txBody>
            <a:bodyPr wrap="square" rtlCol="0">
              <a:spAutoFit/>
            </a:bodyPr>
            <a:lstStyle/>
            <a:p>
              <a:r>
                <a:rPr lang="vi-VN" altLang="ko-KR" sz="1200" dirty="0">
                  <a:solidFill>
                    <a:schemeClr val="bg1"/>
                  </a:solidFill>
                  <a:cs typeface="Arial" pitchFamily="34" charset="0"/>
                </a:rPr>
                <a:t>Đưa quảng cáo ra màn hình chính</a:t>
              </a:r>
              <a:endParaRPr lang="ko-KR" altLang="en-US" sz="1200" dirty="0">
                <a:solidFill>
                  <a:schemeClr val="bg1"/>
                </a:solidFill>
                <a:cs typeface="Arial" pitchFamily="34" charset="0"/>
              </a:endParaRPr>
            </a:p>
          </p:txBody>
        </p:sp>
        <p:sp>
          <p:nvSpPr>
            <p:cNvPr id="31" name="TextBox 30"/>
            <p:cNvSpPr txBox="1"/>
            <p:nvPr/>
          </p:nvSpPr>
          <p:spPr>
            <a:xfrm>
              <a:off x="803640" y="3362835"/>
              <a:ext cx="2059657" cy="523220"/>
            </a:xfrm>
            <a:prstGeom prst="rect">
              <a:avLst/>
            </a:prstGeom>
            <a:noFill/>
          </p:spPr>
          <p:txBody>
            <a:bodyPr wrap="square" rtlCol="0">
              <a:spAutoFit/>
            </a:bodyPr>
            <a:lstStyle/>
            <a:p>
              <a:r>
                <a:rPr lang="vi-VN" altLang="ko-KR" sz="1400" b="1" dirty="0">
                  <a:solidFill>
                    <a:schemeClr val="bg1"/>
                  </a:solidFill>
                  <a:cs typeface="Arial" pitchFamily="34" charset="0"/>
                </a:rPr>
                <a:t>Hiển thị quảng cáo ở màn hình chính</a:t>
              </a:r>
              <a:endParaRPr lang="ko-KR" altLang="en-US" sz="1400" b="1" dirty="0">
                <a:solidFill>
                  <a:schemeClr val="bg1"/>
                </a:solidFill>
                <a:cs typeface="Arial" pitchFamily="34" charset="0"/>
              </a:endParaRPr>
            </a:p>
          </p:txBody>
        </p:sp>
      </p:grpSp>
      <p:sp>
        <p:nvSpPr>
          <p:cNvPr id="8" name="Rectangle 7"/>
          <p:cNvSpPr/>
          <p:nvPr/>
        </p:nvSpPr>
        <p:spPr>
          <a:xfrm>
            <a:off x="4554000" y="1653798"/>
            <a:ext cx="36000" cy="270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33" name="TextBox 32"/>
          <p:cNvSpPr txBox="1"/>
          <p:nvPr/>
        </p:nvSpPr>
        <p:spPr>
          <a:xfrm>
            <a:off x="619207" y="1773236"/>
            <a:ext cx="642872"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01</a:t>
            </a:r>
            <a:endParaRPr lang="ko-KR" altLang="en-US" sz="2400" b="1" dirty="0">
              <a:solidFill>
                <a:schemeClr val="accent1"/>
              </a:solidFill>
              <a:cs typeface="Arial" pitchFamily="34" charset="0"/>
            </a:endParaRPr>
          </a:p>
        </p:txBody>
      </p:sp>
      <p:sp>
        <p:nvSpPr>
          <p:cNvPr id="34" name="TextBox 33"/>
          <p:cNvSpPr txBox="1"/>
          <p:nvPr/>
        </p:nvSpPr>
        <p:spPr>
          <a:xfrm>
            <a:off x="583489" y="2772965"/>
            <a:ext cx="642872"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02</a:t>
            </a:r>
            <a:endParaRPr lang="ko-KR" altLang="en-US" sz="2400" b="1" dirty="0">
              <a:solidFill>
                <a:schemeClr val="accent1"/>
              </a:solidFill>
              <a:cs typeface="Arial" pitchFamily="34" charset="0"/>
            </a:endParaRPr>
          </a:p>
        </p:txBody>
      </p:sp>
      <p:sp>
        <p:nvSpPr>
          <p:cNvPr id="35" name="TextBox 34"/>
          <p:cNvSpPr txBox="1"/>
          <p:nvPr/>
        </p:nvSpPr>
        <p:spPr>
          <a:xfrm>
            <a:off x="583489" y="3781077"/>
            <a:ext cx="642872"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03</a:t>
            </a:r>
            <a:endParaRPr lang="ko-KR" altLang="en-US" sz="2400" b="1" dirty="0">
              <a:solidFill>
                <a:schemeClr val="accent1"/>
              </a:solidFill>
              <a:cs typeface="Arial" pitchFamily="34" charset="0"/>
            </a:endParaRPr>
          </a:p>
        </p:txBody>
      </p:sp>
      <p:sp>
        <p:nvSpPr>
          <p:cNvPr id="36" name="TextBox 35"/>
          <p:cNvSpPr txBox="1"/>
          <p:nvPr/>
        </p:nvSpPr>
        <p:spPr>
          <a:xfrm>
            <a:off x="5217690" y="1779662"/>
            <a:ext cx="642872"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04</a:t>
            </a:r>
            <a:endParaRPr lang="ko-KR" altLang="en-US" sz="2400" b="1" dirty="0">
              <a:solidFill>
                <a:schemeClr val="accent1"/>
              </a:solidFill>
              <a:cs typeface="Arial" pitchFamily="34" charset="0"/>
            </a:endParaRPr>
          </a:p>
        </p:txBody>
      </p:sp>
      <p:sp>
        <p:nvSpPr>
          <p:cNvPr id="37" name="TextBox 36"/>
          <p:cNvSpPr txBox="1"/>
          <p:nvPr/>
        </p:nvSpPr>
        <p:spPr>
          <a:xfrm>
            <a:off x="5181972" y="2779391"/>
            <a:ext cx="642872"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05</a:t>
            </a:r>
            <a:endParaRPr lang="ko-KR" altLang="en-US" sz="2400" b="1" dirty="0">
              <a:solidFill>
                <a:schemeClr val="accent1"/>
              </a:solidFill>
              <a:cs typeface="Arial" pitchFamily="34" charset="0"/>
            </a:endParaRPr>
          </a:p>
        </p:txBody>
      </p:sp>
      <p:sp>
        <p:nvSpPr>
          <p:cNvPr id="38" name="TextBox 37"/>
          <p:cNvSpPr txBox="1"/>
          <p:nvPr/>
        </p:nvSpPr>
        <p:spPr>
          <a:xfrm>
            <a:off x="5181972" y="3787503"/>
            <a:ext cx="642872"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06</a:t>
            </a:r>
            <a:endParaRPr lang="ko-KR" altLang="en-US" sz="2400" b="1" dirty="0">
              <a:solidFill>
                <a:schemeClr val="accent1"/>
              </a:solidFill>
              <a:cs typeface="Arial" pitchFamily="34" charset="0"/>
            </a:endParaRPr>
          </a:p>
        </p:txBody>
      </p:sp>
    </p:spTree>
    <p:extLst>
      <p:ext uri="{BB962C8B-B14F-4D97-AF65-F5344CB8AC3E}">
        <p14:creationId xmlns:p14="http://schemas.microsoft.com/office/powerpoint/2010/main" val="323940666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horizontal)">
                                      <p:cBhvr>
                                        <p:cTn id="7" dur="500"/>
                                        <p:tgtEl>
                                          <p:spTgt spid="1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randombar(horizontal)">
                                      <p:cBhvr>
                                        <p:cTn id="10" dur="500"/>
                                        <p:tgtEl>
                                          <p:spTgt spid="33"/>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randombar(horizontal)">
                                      <p:cBhvr>
                                        <p:cTn id="15" dur="500"/>
                                        <p:tgtEl>
                                          <p:spTgt spid="14"/>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randombar(horizontal)">
                                      <p:cBhvr>
                                        <p:cTn id="18" dur="50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randombar(horizontal)">
                                      <p:cBhvr>
                                        <p:cTn id="23" dur="500"/>
                                        <p:tgtEl>
                                          <p:spTgt spid="17"/>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35"/>
                                        </p:tgtEl>
                                        <p:attrNameLst>
                                          <p:attrName>style.visibility</p:attrName>
                                        </p:attrNameLst>
                                      </p:cBhvr>
                                      <p:to>
                                        <p:strVal val="visible"/>
                                      </p:to>
                                    </p:set>
                                    <p:animEffect transition="in" filter="randombar(horizontal)">
                                      <p:cBhvr>
                                        <p:cTn id="26" dur="500"/>
                                        <p:tgtEl>
                                          <p:spTgt spid="35"/>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nodeType="click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randombar(horizontal)">
                                      <p:cBhvr>
                                        <p:cTn id="31" dur="500"/>
                                        <p:tgtEl>
                                          <p:spTgt spid="23"/>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randombar(horizontal)">
                                      <p:cBhvr>
                                        <p:cTn id="34" dur="500"/>
                                        <p:tgtEl>
                                          <p:spTgt spid="36"/>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nodeType="click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randombar(horizontal)">
                                      <p:cBhvr>
                                        <p:cTn id="39" dur="500"/>
                                        <p:tgtEl>
                                          <p:spTgt spid="26"/>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randombar(horizontal)">
                                      <p:cBhvr>
                                        <p:cTn id="42" dur="500"/>
                                        <p:tgtEl>
                                          <p:spTgt spid="37"/>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randombar(horizontal)">
                                      <p:cBhvr>
                                        <p:cTn id="47" dur="500"/>
                                        <p:tgtEl>
                                          <p:spTgt spid="29"/>
                                        </p:tgtEl>
                                      </p:cBhvr>
                                    </p:animEffect>
                                  </p:childTnLst>
                                </p:cTn>
                              </p:par>
                              <p:par>
                                <p:cTn id="48" presetID="14" presetClass="entr" presetSubtype="10" fill="hold" grpId="0" nodeType="with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randombar(horizontal)">
                                      <p:cBhvr>
                                        <p:cTn id="50"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p:bldP spid="35" grpId="0"/>
      <p:bldP spid="36" grpId="0"/>
      <p:bldP spid="37" grpId="0"/>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dirty="0"/>
              <a:t>Timeline</a:t>
            </a:r>
            <a:endParaRPr lang="ko-KR" altLang="en-US" dirty="0"/>
          </a:p>
        </p:txBody>
      </p:sp>
      <p:sp>
        <p:nvSpPr>
          <p:cNvPr id="6" name="TextBox 5"/>
          <p:cNvSpPr txBox="1"/>
          <p:nvPr/>
        </p:nvSpPr>
        <p:spPr>
          <a:xfrm>
            <a:off x="241605" y="2419346"/>
            <a:ext cx="1462272" cy="830997"/>
          </a:xfrm>
          <a:prstGeom prst="rect">
            <a:avLst/>
          </a:prstGeom>
          <a:noFill/>
        </p:spPr>
        <p:txBody>
          <a:bodyPr wrap="square" rtlCol="0">
            <a:spAutoFit/>
          </a:bodyPr>
          <a:lstStyle/>
          <a:p>
            <a:pPr algn="ctr"/>
            <a:r>
              <a:rPr lang="vi-VN" altLang="ko-KR" sz="2400" b="1" dirty="0">
                <a:solidFill>
                  <a:schemeClr val="accent1"/>
                </a:solidFill>
                <a:cs typeface="Arial" pitchFamily="34" charset="0"/>
              </a:rPr>
              <a:t>Tuần đầu tiên</a:t>
            </a:r>
            <a:endParaRPr lang="ko-KR" altLang="en-US" sz="2400" b="1" dirty="0">
              <a:solidFill>
                <a:schemeClr val="accent1"/>
              </a:solidFill>
              <a:cs typeface="Arial" pitchFamily="34" charset="0"/>
            </a:endParaRPr>
          </a:p>
        </p:txBody>
      </p:sp>
      <p:sp>
        <p:nvSpPr>
          <p:cNvPr id="7" name="TextBox 6"/>
          <p:cNvSpPr txBox="1"/>
          <p:nvPr/>
        </p:nvSpPr>
        <p:spPr>
          <a:xfrm>
            <a:off x="5706924" y="2499794"/>
            <a:ext cx="1027346" cy="830997"/>
          </a:xfrm>
          <a:prstGeom prst="rect">
            <a:avLst/>
          </a:prstGeom>
          <a:noFill/>
        </p:spPr>
        <p:txBody>
          <a:bodyPr wrap="square" rtlCol="0">
            <a:spAutoFit/>
          </a:bodyPr>
          <a:lstStyle/>
          <a:p>
            <a:pPr algn="ctr"/>
            <a:r>
              <a:rPr lang="vi-VN" altLang="ko-KR" sz="2400" b="1" dirty="0">
                <a:solidFill>
                  <a:schemeClr val="accent1"/>
                </a:solidFill>
                <a:cs typeface="Arial" pitchFamily="34" charset="0"/>
              </a:rPr>
              <a:t>Tuần thứ 4</a:t>
            </a:r>
            <a:endParaRPr lang="ko-KR" altLang="en-US" sz="2400" b="1" dirty="0">
              <a:solidFill>
                <a:schemeClr val="accent1"/>
              </a:solidFill>
              <a:cs typeface="Arial" pitchFamily="34" charset="0"/>
            </a:endParaRPr>
          </a:p>
        </p:txBody>
      </p:sp>
      <p:sp>
        <p:nvSpPr>
          <p:cNvPr id="10" name="TextBox 9"/>
          <p:cNvSpPr txBox="1"/>
          <p:nvPr/>
        </p:nvSpPr>
        <p:spPr>
          <a:xfrm>
            <a:off x="7340606" y="2660880"/>
            <a:ext cx="1750529" cy="461665"/>
          </a:xfrm>
          <a:prstGeom prst="rect">
            <a:avLst/>
          </a:prstGeom>
          <a:noFill/>
        </p:spPr>
        <p:txBody>
          <a:bodyPr wrap="square" rtlCol="0">
            <a:spAutoFit/>
          </a:bodyPr>
          <a:lstStyle/>
          <a:p>
            <a:pPr algn="ctr"/>
            <a:r>
              <a:rPr lang="vi-VN" altLang="ko-KR" sz="2400" b="1">
                <a:solidFill>
                  <a:schemeClr val="accent2"/>
                </a:solidFill>
                <a:cs typeface="Arial" pitchFamily="34" charset="0"/>
              </a:rPr>
              <a:t>Tuần cuối</a:t>
            </a:r>
            <a:endParaRPr lang="ko-KR" altLang="en-US" sz="2400" b="1" dirty="0">
              <a:solidFill>
                <a:schemeClr val="accent2"/>
              </a:solidFill>
              <a:cs typeface="Arial" pitchFamily="34" charset="0"/>
            </a:endParaRPr>
          </a:p>
        </p:txBody>
      </p:sp>
      <p:sp>
        <p:nvSpPr>
          <p:cNvPr id="4" name="Rectangle 3"/>
          <p:cNvSpPr/>
          <p:nvPr/>
        </p:nvSpPr>
        <p:spPr>
          <a:xfrm>
            <a:off x="1619760" y="2891713"/>
            <a:ext cx="792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2" name="Rectangle 11"/>
          <p:cNvSpPr/>
          <p:nvPr/>
        </p:nvSpPr>
        <p:spPr>
          <a:xfrm>
            <a:off x="3355263" y="2891713"/>
            <a:ext cx="792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3" name="Rectangle 12"/>
          <p:cNvSpPr/>
          <p:nvPr/>
        </p:nvSpPr>
        <p:spPr>
          <a:xfrm>
            <a:off x="4996734" y="2891713"/>
            <a:ext cx="792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4" name="Rectangle 13"/>
          <p:cNvSpPr/>
          <p:nvPr/>
        </p:nvSpPr>
        <p:spPr>
          <a:xfrm>
            <a:off x="6638205" y="2891713"/>
            <a:ext cx="792000" cy="7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nvGrpSpPr>
          <p:cNvPr id="11" name="Group 10"/>
          <p:cNvGrpSpPr/>
          <p:nvPr/>
        </p:nvGrpSpPr>
        <p:grpSpPr>
          <a:xfrm>
            <a:off x="105355" y="3500161"/>
            <a:ext cx="1734772" cy="1108931"/>
            <a:chOff x="421670" y="2958013"/>
            <a:chExt cx="1734772" cy="1108931"/>
          </a:xfrm>
        </p:grpSpPr>
        <p:sp>
          <p:nvSpPr>
            <p:cNvPr id="15" name="TextBox 14"/>
            <p:cNvSpPr txBox="1"/>
            <p:nvPr/>
          </p:nvSpPr>
          <p:spPr>
            <a:xfrm>
              <a:off x="421670" y="2958013"/>
              <a:ext cx="1734772" cy="646331"/>
            </a:xfrm>
            <a:prstGeom prst="rect">
              <a:avLst/>
            </a:prstGeom>
            <a:noFill/>
          </p:spPr>
          <p:txBody>
            <a:bodyPr wrap="square" rtlCol="0">
              <a:spAutoFit/>
            </a:bodyPr>
            <a:lstStyle/>
            <a:p>
              <a:pPr algn="ctr"/>
              <a:r>
                <a:rPr lang="vi-VN" altLang="ko-KR" sz="1200" dirty="0">
                  <a:solidFill>
                    <a:schemeClr val="tx1">
                      <a:lumMod val="75000"/>
                      <a:lumOff val="25000"/>
                    </a:schemeClr>
                  </a:solidFill>
                  <a:cs typeface="Arial" pitchFamily="34" charset="0"/>
                </a:rPr>
                <a:t>Tìm hiểu nhu cầu lên ý tưởng. Bắt đầu cài đặt môi trường làm việc</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17" name="Rectangle 16"/>
            <p:cNvSpPr/>
            <p:nvPr/>
          </p:nvSpPr>
          <p:spPr>
            <a:xfrm>
              <a:off x="421670" y="3886944"/>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75000"/>
                    <a:lumOff val="25000"/>
                  </a:schemeClr>
                </a:solidFill>
              </a:endParaRPr>
            </a:p>
          </p:txBody>
        </p:sp>
      </p:grpSp>
      <p:grpSp>
        <p:nvGrpSpPr>
          <p:cNvPr id="19" name="Group 18"/>
          <p:cNvGrpSpPr/>
          <p:nvPr/>
        </p:nvGrpSpPr>
        <p:grpSpPr>
          <a:xfrm>
            <a:off x="2015760" y="1175743"/>
            <a:ext cx="1734772" cy="1255148"/>
            <a:chOff x="2063141" y="1065139"/>
            <a:chExt cx="1734772" cy="1255148"/>
          </a:xfrm>
        </p:grpSpPr>
        <p:sp>
          <p:nvSpPr>
            <p:cNvPr id="16" name="TextBox 15"/>
            <p:cNvSpPr txBox="1"/>
            <p:nvPr/>
          </p:nvSpPr>
          <p:spPr>
            <a:xfrm>
              <a:off x="2063141" y="1304624"/>
              <a:ext cx="1734772" cy="1015663"/>
            </a:xfrm>
            <a:prstGeom prst="rect">
              <a:avLst/>
            </a:prstGeom>
            <a:noFill/>
          </p:spPr>
          <p:txBody>
            <a:bodyPr wrap="square" rtlCol="0">
              <a:spAutoFit/>
            </a:bodyPr>
            <a:lstStyle/>
            <a:p>
              <a:pPr algn="ctr"/>
              <a:r>
                <a:rPr lang="vi-VN" altLang="ko-KR" sz="1200" dirty="0">
                  <a:solidFill>
                    <a:schemeClr val="tx1">
                      <a:lumMod val="75000"/>
                      <a:lumOff val="25000"/>
                    </a:schemeClr>
                  </a:solidFill>
                  <a:cs typeface="Arial" pitchFamily="34" charset="0"/>
                </a:rPr>
                <a:t>Bắt đầu thực hiện từng bước với MVP đã đặt ra (bắt đầu làm chương trình với MVP 1 2 3) và</a:t>
              </a:r>
              <a:r>
                <a:rPr lang="en-US" altLang="ko-KR" sz="1200" dirty="0">
                  <a:solidFill>
                    <a:schemeClr val="tx1">
                      <a:lumMod val="75000"/>
                      <a:lumOff val="25000"/>
                    </a:schemeClr>
                  </a:solidFill>
                  <a:cs typeface="Arial" pitchFamily="34" charset="0"/>
                </a:rPr>
                <a:t> </a:t>
              </a:r>
              <a:r>
                <a:rPr lang="vi-VN" altLang="ko-KR" sz="1200" dirty="0">
                  <a:solidFill>
                    <a:schemeClr val="tx1">
                      <a:lumMod val="75000"/>
                      <a:lumOff val="25000"/>
                    </a:schemeClr>
                  </a:solidFill>
                  <a:cs typeface="Arial" pitchFamily="34" charset="0"/>
                </a:rPr>
                <a:t>Fix Bug</a:t>
              </a:r>
              <a:endParaRPr lang="ko-KR" altLang="en-US" sz="1200" dirty="0">
                <a:solidFill>
                  <a:schemeClr val="tx1">
                    <a:lumMod val="75000"/>
                    <a:lumOff val="25000"/>
                  </a:schemeClr>
                </a:solidFill>
                <a:cs typeface="Arial" pitchFamily="34" charset="0"/>
              </a:endParaRPr>
            </a:p>
          </p:txBody>
        </p:sp>
        <p:sp>
          <p:nvSpPr>
            <p:cNvPr id="18" name="Rectangle 17"/>
            <p:cNvSpPr/>
            <p:nvPr/>
          </p:nvSpPr>
          <p:spPr>
            <a:xfrm>
              <a:off x="2063141" y="1065139"/>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lumMod val="75000"/>
                    <a:lumOff val="25000"/>
                  </a:schemeClr>
                </a:solidFill>
              </a:endParaRPr>
            </a:p>
          </p:txBody>
        </p:sp>
      </p:grpSp>
      <p:grpSp>
        <p:nvGrpSpPr>
          <p:cNvPr id="20" name="Group 19"/>
          <p:cNvGrpSpPr/>
          <p:nvPr/>
        </p:nvGrpSpPr>
        <p:grpSpPr>
          <a:xfrm>
            <a:off x="3630280" y="3375415"/>
            <a:ext cx="1867557" cy="1250192"/>
            <a:chOff x="355277" y="2816752"/>
            <a:chExt cx="1867557" cy="1250192"/>
          </a:xfrm>
        </p:grpSpPr>
        <p:sp>
          <p:nvSpPr>
            <p:cNvPr id="21" name="TextBox 20"/>
            <p:cNvSpPr txBox="1"/>
            <p:nvPr/>
          </p:nvSpPr>
          <p:spPr>
            <a:xfrm>
              <a:off x="355277" y="2816752"/>
              <a:ext cx="1867557" cy="1015663"/>
            </a:xfrm>
            <a:prstGeom prst="rect">
              <a:avLst/>
            </a:prstGeom>
            <a:noFill/>
          </p:spPr>
          <p:txBody>
            <a:bodyPr wrap="square" rtlCol="0">
              <a:spAutoFit/>
            </a:bodyPr>
            <a:lstStyle/>
            <a:p>
              <a:pPr algn="ctr"/>
              <a:r>
                <a:rPr lang="vi-VN" altLang="ko-KR" sz="1200" dirty="0">
                  <a:solidFill>
                    <a:schemeClr val="tx1">
                      <a:lumMod val="75000"/>
                      <a:lumOff val="25000"/>
                    </a:schemeClr>
                  </a:solidFill>
                  <a:cs typeface="Arial" pitchFamily="34" charset="0"/>
                </a:rPr>
                <a:t>Liên kết SQL server</a:t>
              </a:r>
              <a:r>
                <a:rPr lang="en-US" altLang="ko-KR" sz="1200" dirty="0">
                  <a:solidFill>
                    <a:schemeClr val="tx1">
                      <a:lumMod val="75000"/>
                      <a:lumOff val="25000"/>
                    </a:schemeClr>
                  </a:solidFill>
                  <a:cs typeface="Arial" pitchFamily="34" charset="0"/>
                </a:rPr>
                <a:t>.</a:t>
              </a:r>
              <a:endParaRPr lang="vi-VN" altLang="ko-KR" sz="1200" dirty="0">
                <a:solidFill>
                  <a:schemeClr val="tx1">
                    <a:lumMod val="75000"/>
                    <a:lumOff val="25000"/>
                  </a:schemeClr>
                </a:solidFill>
                <a:cs typeface="Arial" pitchFamily="34" charset="0"/>
              </a:endParaRPr>
            </a:p>
            <a:p>
              <a:pPr algn="ctr"/>
              <a:r>
                <a:rPr lang="vi-VN" altLang="ko-KR" sz="1200" dirty="0">
                  <a:solidFill>
                    <a:schemeClr val="tx1">
                      <a:lumMod val="75000"/>
                      <a:lumOff val="25000"/>
                    </a:schemeClr>
                  </a:solidFill>
                  <a:cs typeface="Arial" pitchFamily="34" charset="0"/>
                </a:rPr>
                <a:t>Thực hiện MVP</a:t>
              </a:r>
              <a:r>
                <a:rPr lang="en-US" altLang="ko-KR" sz="1200" dirty="0">
                  <a:solidFill>
                    <a:schemeClr val="tx1">
                      <a:lumMod val="75000"/>
                      <a:lumOff val="25000"/>
                    </a:schemeClr>
                  </a:solidFill>
                  <a:cs typeface="Arial" pitchFamily="34" charset="0"/>
                </a:rPr>
                <a:t> </a:t>
              </a:r>
              <a:r>
                <a:rPr lang="vi-VN" altLang="ko-KR" sz="1200" dirty="0">
                  <a:solidFill>
                    <a:schemeClr val="tx1">
                      <a:lumMod val="75000"/>
                      <a:lumOff val="25000"/>
                    </a:schemeClr>
                  </a:solidFill>
                  <a:cs typeface="Arial" pitchFamily="34" charset="0"/>
                </a:rPr>
                <a:t>tiếp theo (4 5 6).</a:t>
              </a:r>
            </a:p>
            <a:p>
              <a:pPr algn="ctr"/>
              <a:r>
                <a:rPr lang="vi-VN" altLang="ko-KR" sz="1200" dirty="0">
                  <a:solidFill>
                    <a:schemeClr val="tx1">
                      <a:lumMod val="75000"/>
                      <a:lumOff val="25000"/>
                    </a:schemeClr>
                  </a:solidFill>
                  <a:cs typeface="Arial" pitchFamily="34" charset="0"/>
                </a:rPr>
                <a:t>Tìm và nhập dữ liệu cho trương trình. Fix Bug</a:t>
              </a:r>
              <a:endParaRPr lang="ko-KR" altLang="en-US" sz="1200" dirty="0">
                <a:solidFill>
                  <a:schemeClr val="tx1">
                    <a:lumMod val="75000"/>
                    <a:lumOff val="25000"/>
                  </a:schemeClr>
                </a:solidFill>
                <a:cs typeface="Arial" pitchFamily="34" charset="0"/>
              </a:endParaRPr>
            </a:p>
          </p:txBody>
        </p:sp>
        <p:sp>
          <p:nvSpPr>
            <p:cNvPr id="22" name="Rectangle 21"/>
            <p:cNvSpPr/>
            <p:nvPr/>
          </p:nvSpPr>
          <p:spPr>
            <a:xfrm>
              <a:off x="421670" y="3886944"/>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lumMod val="75000"/>
                    <a:lumOff val="25000"/>
                  </a:schemeClr>
                </a:solidFill>
              </a:endParaRPr>
            </a:p>
          </p:txBody>
        </p:sp>
      </p:grpSp>
      <p:grpSp>
        <p:nvGrpSpPr>
          <p:cNvPr id="23" name="Group 22"/>
          <p:cNvGrpSpPr/>
          <p:nvPr/>
        </p:nvGrpSpPr>
        <p:grpSpPr>
          <a:xfrm>
            <a:off x="7356363" y="3378152"/>
            <a:ext cx="1734772" cy="1100116"/>
            <a:chOff x="421670" y="2966828"/>
            <a:chExt cx="1734772" cy="1100116"/>
          </a:xfrm>
        </p:grpSpPr>
        <p:sp>
          <p:nvSpPr>
            <p:cNvPr id="24" name="TextBox 23"/>
            <p:cNvSpPr txBox="1"/>
            <p:nvPr/>
          </p:nvSpPr>
          <p:spPr>
            <a:xfrm>
              <a:off x="421670" y="2966828"/>
              <a:ext cx="1734772" cy="830997"/>
            </a:xfrm>
            <a:prstGeom prst="rect">
              <a:avLst/>
            </a:prstGeom>
            <a:noFill/>
          </p:spPr>
          <p:txBody>
            <a:bodyPr wrap="square" rtlCol="0">
              <a:spAutoFit/>
            </a:bodyPr>
            <a:lstStyle/>
            <a:p>
              <a:pPr algn="ctr"/>
              <a:r>
                <a:rPr lang="vi-VN" altLang="ko-KR" sz="1200" dirty="0">
                  <a:solidFill>
                    <a:schemeClr val="tx1">
                      <a:lumMod val="75000"/>
                      <a:lumOff val="25000"/>
                    </a:schemeClr>
                  </a:solidFill>
                  <a:cs typeface="Arial" pitchFamily="34" charset="0"/>
                </a:rPr>
                <a:t>Fix và Hoàn thiện chương trình</a:t>
              </a:r>
              <a:r>
                <a:rPr lang="en-US" altLang="ko-KR" sz="1200" dirty="0">
                  <a:solidFill>
                    <a:schemeClr val="tx1">
                      <a:lumMod val="75000"/>
                      <a:lumOff val="25000"/>
                    </a:schemeClr>
                  </a:solidFill>
                  <a:cs typeface="Arial" pitchFamily="34" charset="0"/>
                </a:rPr>
                <a:t>.</a:t>
              </a:r>
              <a:endParaRPr lang="vi-VN" altLang="ko-KR" sz="1200" dirty="0">
                <a:solidFill>
                  <a:schemeClr val="tx1">
                    <a:lumMod val="75000"/>
                    <a:lumOff val="25000"/>
                  </a:schemeClr>
                </a:solidFill>
                <a:cs typeface="Arial" pitchFamily="34" charset="0"/>
              </a:endParaRPr>
            </a:p>
            <a:p>
              <a:pPr algn="ctr"/>
              <a:r>
                <a:rPr lang="vi-VN" altLang="ko-KR" sz="1200" dirty="0">
                  <a:solidFill>
                    <a:schemeClr val="tx1">
                      <a:lumMod val="75000"/>
                      <a:lumOff val="25000"/>
                    </a:schemeClr>
                  </a:solidFill>
                  <a:cs typeface="Arial" pitchFamily="34" charset="0"/>
                </a:rPr>
                <a:t>Viết báo cáo tổng hợp làm slide thuyết trình</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25" name="Rectangle 24"/>
            <p:cNvSpPr/>
            <p:nvPr/>
          </p:nvSpPr>
          <p:spPr>
            <a:xfrm>
              <a:off x="421670" y="3886944"/>
              <a:ext cx="1734772" cy="18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lumMod val="75000"/>
                    <a:lumOff val="25000"/>
                  </a:schemeClr>
                </a:solidFill>
              </a:endParaRPr>
            </a:p>
          </p:txBody>
        </p:sp>
      </p:grpSp>
      <p:grpSp>
        <p:nvGrpSpPr>
          <p:cNvPr id="27" name="Group 26"/>
          <p:cNvGrpSpPr/>
          <p:nvPr/>
        </p:nvGrpSpPr>
        <p:grpSpPr>
          <a:xfrm>
            <a:off x="5353211" y="1128940"/>
            <a:ext cx="1734772" cy="885816"/>
            <a:chOff x="2063141" y="1065139"/>
            <a:chExt cx="1734772" cy="885816"/>
          </a:xfrm>
        </p:grpSpPr>
        <p:sp>
          <p:nvSpPr>
            <p:cNvPr id="28" name="TextBox 27"/>
            <p:cNvSpPr txBox="1"/>
            <p:nvPr/>
          </p:nvSpPr>
          <p:spPr>
            <a:xfrm>
              <a:off x="2063141" y="1304624"/>
              <a:ext cx="1734772" cy="646331"/>
            </a:xfrm>
            <a:prstGeom prst="rect">
              <a:avLst/>
            </a:prstGeom>
            <a:noFill/>
          </p:spPr>
          <p:txBody>
            <a:bodyPr wrap="square" rtlCol="0">
              <a:spAutoFit/>
            </a:bodyPr>
            <a:lstStyle/>
            <a:p>
              <a:pPr algn="ctr"/>
              <a:r>
                <a:rPr lang="vi-VN" altLang="ko-KR" sz="1200" dirty="0">
                  <a:solidFill>
                    <a:schemeClr val="tx1">
                      <a:lumMod val="75000"/>
                      <a:lumOff val="25000"/>
                    </a:schemeClr>
                  </a:solidFill>
                  <a:cs typeface="Arial" pitchFamily="34" charset="0"/>
                </a:rPr>
                <a:t>Cải thiện thêm phần mềm theo nhu cầu, Fix Bug</a:t>
              </a:r>
              <a:r>
                <a:rPr lang="en-US" altLang="ko-KR" sz="1200" dirty="0">
                  <a:solidFill>
                    <a:schemeClr val="tx1">
                      <a:lumMod val="75000"/>
                      <a:lumOff val="25000"/>
                    </a:schemeClr>
                  </a:solidFill>
                  <a:cs typeface="Arial" pitchFamily="34" charset="0"/>
                </a:rPr>
                <a:t>.  </a:t>
              </a:r>
              <a:endParaRPr lang="ko-KR" altLang="en-US" sz="1200" dirty="0">
                <a:solidFill>
                  <a:schemeClr val="tx1">
                    <a:lumMod val="75000"/>
                    <a:lumOff val="25000"/>
                  </a:schemeClr>
                </a:solidFill>
                <a:cs typeface="Arial" pitchFamily="34" charset="0"/>
              </a:endParaRPr>
            </a:p>
          </p:txBody>
        </p:sp>
        <p:sp>
          <p:nvSpPr>
            <p:cNvPr id="29" name="Rectangle 28"/>
            <p:cNvSpPr/>
            <p:nvPr/>
          </p:nvSpPr>
          <p:spPr>
            <a:xfrm>
              <a:off x="2063141" y="1065139"/>
              <a:ext cx="1734772" cy="18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solidFill>
                  <a:schemeClr val="tx1">
                    <a:lumMod val="75000"/>
                    <a:lumOff val="25000"/>
                  </a:schemeClr>
                </a:solidFill>
              </a:endParaRPr>
            </a:p>
          </p:txBody>
        </p:sp>
      </p:grpSp>
      <p:sp>
        <p:nvSpPr>
          <p:cNvPr id="30" name="TextBox 29"/>
          <p:cNvSpPr txBox="1"/>
          <p:nvPr/>
        </p:nvSpPr>
        <p:spPr>
          <a:xfrm>
            <a:off x="4062692" y="2499742"/>
            <a:ext cx="1027346" cy="830997"/>
          </a:xfrm>
          <a:prstGeom prst="rect">
            <a:avLst/>
          </a:prstGeom>
          <a:noFill/>
        </p:spPr>
        <p:txBody>
          <a:bodyPr wrap="square" rtlCol="0">
            <a:spAutoFit/>
          </a:bodyPr>
          <a:lstStyle/>
          <a:p>
            <a:pPr algn="ctr"/>
            <a:r>
              <a:rPr lang="vi-VN" altLang="ko-KR" sz="2400" b="1" dirty="0">
                <a:solidFill>
                  <a:schemeClr val="accent1"/>
                </a:solidFill>
                <a:cs typeface="Arial" pitchFamily="34" charset="0"/>
              </a:rPr>
              <a:t>Tuần thứ 3</a:t>
            </a:r>
            <a:endParaRPr lang="ko-KR" altLang="en-US" sz="2400" b="1" dirty="0">
              <a:solidFill>
                <a:schemeClr val="accent1"/>
              </a:solidFill>
              <a:cs typeface="Arial" pitchFamily="34" charset="0"/>
            </a:endParaRPr>
          </a:p>
        </p:txBody>
      </p:sp>
      <p:sp>
        <p:nvSpPr>
          <p:cNvPr id="31" name="TextBox 30"/>
          <p:cNvSpPr txBox="1"/>
          <p:nvPr/>
        </p:nvSpPr>
        <p:spPr>
          <a:xfrm>
            <a:off x="2367008" y="2480011"/>
            <a:ext cx="1027346" cy="830997"/>
          </a:xfrm>
          <a:prstGeom prst="rect">
            <a:avLst/>
          </a:prstGeom>
          <a:noFill/>
        </p:spPr>
        <p:txBody>
          <a:bodyPr wrap="square" rtlCol="0">
            <a:spAutoFit/>
          </a:bodyPr>
          <a:lstStyle/>
          <a:p>
            <a:pPr algn="ctr"/>
            <a:r>
              <a:rPr lang="vi-VN" altLang="ko-KR" sz="2400" b="1" dirty="0">
                <a:solidFill>
                  <a:schemeClr val="accent1"/>
                </a:solidFill>
                <a:cs typeface="Arial" pitchFamily="34" charset="0"/>
              </a:rPr>
              <a:t>Tuần thứ 2</a:t>
            </a:r>
            <a:endParaRPr lang="ko-KR" altLang="en-US" sz="2400" b="1" dirty="0">
              <a:solidFill>
                <a:schemeClr val="accent1"/>
              </a:solidFill>
              <a:cs typeface="Arial" pitchFamily="34" charset="0"/>
            </a:endParaRPr>
          </a:p>
        </p:txBody>
      </p:sp>
    </p:spTree>
    <p:extLst>
      <p:ext uri="{BB962C8B-B14F-4D97-AF65-F5344CB8AC3E}">
        <p14:creationId xmlns:p14="http://schemas.microsoft.com/office/powerpoint/2010/main" val="10903667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1000"/>
                                        <p:tgtEl>
                                          <p:spTgt spid="19"/>
                                        </p:tgtEl>
                                      </p:cBhvr>
                                    </p:animEffect>
                                    <p:anim calcmode="lin" valueType="num">
                                      <p:cBhvr>
                                        <p:cTn id="15" dur="1000" fill="hold"/>
                                        <p:tgtEl>
                                          <p:spTgt spid="19"/>
                                        </p:tgtEl>
                                        <p:attrNameLst>
                                          <p:attrName>ppt_x</p:attrName>
                                        </p:attrNameLst>
                                      </p:cBhvr>
                                      <p:tavLst>
                                        <p:tav tm="0">
                                          <p:val>
                                            <p:strVal val="#ppt_x"/>
                                          </p:val>
                                        </p:tav>
                                        <p:tav tm="100000">
                                          <p:val>
                                            <p:strVal val="#ppt_x"/>
                                          </p:val>
                                        </p:tav>
                                      </p:tavLst>
                                    </p:anim>
                                    <p:anim calcmode="lin" valueType="num">
                                      <p:cBhvr>
                                        <p:cTn id="16"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1000"/>
                                        <p:tgtEl>
                                          <p:spTgt spid="20"/>
                                        </p:tgtEl>
                                      </p:cBhvr>
                                    </p:animEffect>
                                    <p:anim calcmode="lin" valueType="num">
                                      <p:cBhvr>
                                        <p:cTn id="22" dur="1000" fill="hold"/>
                                        <p:tgtEl>
                                          <p:spTgt spid="20"/>
                                        </p:tgtEl>
                                        <p:attrNameLst>
                                          <p:attrName>ppt_x</p:attrName>
                                        </p:attrNameLst>
                                      </p:cBhvr>
                                      <p:tavLst>
                                        <p:tav tm="0">
                                          <p:val>
                                            <p:strVal val="#ppt_x"/>
                                          </p:val>
                                        </p:tav>
                                        <p:tav tm="100000">
                                          <p:val>
                                            <p:strVal val="#ppt_x"/>
                                          </p:val>
                                        </p:tav>
                                      </p:tavLst>
                                    </p:anim>
                                    <p:anim calcmode="lin" valueType="num">
                                      <p:cBhvr>
                                        <p:cTn id="23"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1000"/>
                                        <p:tgtEl>
                                          <p:spTgt spid="27"/>
                                        </p:tgtEl>
                                      </p:cBhvr>
                                    </p:animEffect>
                                    <p:anim calcmode="lin" valueType="num">
                                      <p:cBhvr>
                                        <p:cTn id="29" dur="1000" fill="hold"/>
                                        <p:tgtEl>
                                          <p:spTgt spid="27"/>
                                        </p:tgtEl>
                                        <p:attrNameLst>
                                          <p:attrName>ppt_x</p:attrName>
                                        </p:attrNameLst>
                                      </p:cBhvr>
                                      <p:tavLst>
                                        <p:tav tm="0">
                                          <p:val>
                                            <p:strVal val="#ppt_x"/>
                                          </p:val>
                                        </p:tav>
                                        <p:tav tm="100000">
                                          <p:val>
                                            <p:strVal val="#ppt_x"/>
                                          </p:val>
                                        </p:tav>
                                      </p:tavLst>
                                    </p:anim>
                                    <p:anim calcmode="lin" valueType="num">
                                      <p:cBhvr>
                                        <p:cTn id="30"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1000"/>
                                        <p:tgtEl>
                                          <p:spTgt spid="23"/>
                                        </p:tgtEl>
                                      </p:cBhvr>
                                    </p:animEffect>
                                    <p:anim calcmode="lin" valueType="num">
                                      <p:cBhvr>
                                        <p:cTn id="36" dur="1000" fill="hold"/>
                                        <p:tgtEl>
                                          <p:spTgt spid="23"/>
                                        </p:tgtEl>
                                        <p:attrNameLst>
                                          <p:attrName>ppt_x</p:attrName>
                                        </p:attrNameLst>
                                      </p:cBhvr>
                                      <p:tavLst>
                                        <p:tav tm="0">
                                          <p:val>
                                            <p:strVal val="#ppt_x"/>
                                          </p:val>
                                        </p:tav>
                                        <p:tav tm="100000">
                                          <p:val>
                                            <p:strVal val="#ppt_x"/>
                                          </p:val>
                                        </p:tav>
                                      </p:tavLst>
                                    </p:anim>
                                    <p:anim calcmode="lin" valueType="num">
                                      <p:cBhvr>
                                        <p:cTn id="37"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453F359-18BF-44F8-A77A-549B5195CA2E}"/>
              </a:ext>
            </a:extLst>
          </p:cNvPr>
          <p:cNvSpPr>
            <a:spLocks noGrp="1"/>
          </p:cNvSpPr>
          <p:nvPr>
            <p:ph type="body" sz="quarter" idx="10"/>
          </p:nvPr>
        </p:nvSpPr>
        <p:spPr>
          <a:xfrm>
            <a:off x="3563888" y="-16549"/>
            <a:ext cx="5544616" cy="936105"/>
          </a:xfrm>
        </p:spPr>
        <p:txBody>
          <a:bodyPr/>
          <a:lstStyle/>
          <a:p>
            <a:r>
              <a:rPr lang="vi-VN" dirty="0"/>
              <a:t>Kiến trúc hệ thống sản phẩm</a:t>
            </a:r>
            <a:endParaRPr lang="en-US" dirty="0"/>
          </a:p>
        </p:txBody>
      </p:sp>
      <p:pic>
        <p:nvPicPr>
          <p:cNvPr id="1026" name="Picture 2" descr="Không có mô tả."/>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5856" y="1275606"/>
            <a:ext cx="5662538" cy="3024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040068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B2DB5C00-1829-4937-BC1F-D444FA1DCDEE}"/>
              </a:ext>
            </a:extLst>
          </p:cNvPr>
          <p:cNvSpPr txBox="1"/>
          <p:nvPr/>
        </p:nvSpPr>
        <p:spPr>
          <a:xfrm>
            <a:off x="2843808" y="123478"/>
            <a:ext cx="4896544" cy="461665"/>
          </a:xfrm>
          <a:prstGeom prst="rect">
            <a:avLst/>
          </a:prstGeom>
          <a:noFill/>
        </p:spPr>
        <p:txBody>
          <a:bodyPr wrap="square" rtlCol="0">
            <a:spAutoFit/>
          </a:bodyPr>
          <a:lstStyle/>
          <a:p>
            <a:r>
              <a:rPr lang="vi-VN" sz="2400" b="1" dirty="0">
                <a:solidFill>
                  <a:schemeClr val="bg1"/>
                </a:solidFill>
              </a:rPr>
              <a:t>Biểu đồ UML của hệ thống</a:t>
            </a:r>
            <a:endParaRPr lang="en-US" sz="2400" b="1"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7624" y="771550"/>
            <a:ext cx="8352928" cy="4002868"/>
          </a:xfrm>
          <a:prstGeom prst="rect">
            <a:avLst/>
          </a:prstGeom>
        </p:spPr>
      </p:pic>
    </p:spTree>
    <p:extLst>
      <p:ext uri="{BB962C8B-B14F-4D97-AF65-F5344CB8AC3E}">
        <p14:creationId xmlns:p14="http://schemas.microsoft.com/office/powerpoint/2010/main" val="397548045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D8CEF9A-3E82-4024-A906-91FA220D20D7}"/>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953598" y="820142"/>
            <a:ext cx="7308812" cy="4202048"/>
          </a:xfrm>
          <a:prstGeom prst="rect">
            <a:avLst/>
          </a:prstGeom>
        </p:spPr>
      </p:pic>
      <p:sp>
        <p:nvSpPr>
          <p:cNvPr id="6" name="TextBox 5">
            <a:extLst>
              <a:ext uri="{FF2B5EF4-FFF2-40B4-BE49-F238E27FC236}">
                <a16:creationId xmlns:a16="http://schemas.microsoft.com/office/drawing/2014/main" id="{057699DC-73EB-4CD7-92DE-4D4FDFA1E0AE}"/>
              </a:ext>
            </a:extLst>
          </p:cNvPr>
          <p:cNvSpPr txBox="1"/>
          <p:nvPr/>
        </p:nvSpPr>
        <p:spPr>
          <a:xfrm>
            <a:off x="2627784" y="267494"/>
            <a:ext cx="5184576" cy="461665"/>
          </a:xfrm>
          <a:prstGeom prst="rect">
            <a:avLst/>
          </a:prstGeom>
          <a:noFill/>
        </p:spPr>
        <p:txBody>
          <a:bodyPr wrap="square" rtlCol="0">
            <a:spAutoFit/>
          </a:bodyPr>
          <a:lstStyle/>
          <a:p>
            <a:r>
              <a:rPr lang="vi-VN" sz="2400" b="1" dirty="0">
                <a:solidFill>
                  <a:schemeClr val="bg1"/>
                </a:solidFill>
              </a:rPr>
              <a:t>Biểu đồ Use Case của hệ thống</a:t>
            </a:r>
            <a:endParaRPr lang="en-US" sz="2400" b="1" dirty="0">
              <a:solidFill>
                <a:schemeClr val="bg1"/>
              </a:solidFill>
            </a:endParaRPr>
          </a:p>
        </p:txBody>
      </p:sp>
    </p:spTree>
    <p:extLst>
      <p:ext uri="{BB962C8B-B14F-4D97-AF65-F5344CB8AC3E}">
        <p14:creationId xmlns:p14="http://schemas.microsoft.com/office/powerpoint/2010/main" val="3423615394"/>
      </p:ext>
    </p:extLst>
  </p:cSld>
  <p:clrMapOvr>
    <a:masterClrMapping/>
  </p:clrMapOvr>
  <p:transition spd="slow">
    <p:cover/>
  </p:transition>
  <p:timing>
    <p:tnLst>
      <p:par>
        <p:cTn id="1" dur="indefinite" restart="never" nodeType="tmRoot"/>
      </p:par>
    </p:tnLst>
  </p:timing>
</p:sld>
</file>

<file path=ppt/theme/theme1.xml><?xml version="1.0" encoding="utf-8"?>
<a:theme xmlns:a="http://schemas.openxmlformats.org/drawingml/2006/main" name="Cover and End Slide Master">
  <a:themeElements>
    <a:clrScheme name="ALLPPT-COLOR-A19">
      <a:dk1>
        <a:sysClr val="windowText" lastClr="000000"/>
      </a:dk1>
      <a:lt1>
        <a:sysClr val="window" lastClr="FFFFFF"/>
      </a:lt1>
      <a:dk2>
        <a:srgbClr val="1F497D"/>
      </a:dk2>
      <a:lt2>
        <a:srgbClr val="EEECE1"/>
      </a:lt2>
      <a:accent1>
        <a:srgbClr val="32AEB8"/>
      </a:accent1>
      <a:accent2>
        <a:srgbClr val="F2A40D"/>
      </a:accent2>
      <a:accent3>
        <a:srgbClr val="32AEB8"/>
      </a:accent3>
      <a:accent4>
        <a:srgbClr val="F2A40D"/>
      </a:accent4>
      <a:accent5>
        <a:srgbClr val="32AEB8"/>
      </a:accent5>
      <a:accent6>
        <a:srgbClr val="F2A40D"/>
      </a:accent6>
      <a:hlink>
        <a:srgbClr val="3F3F3F"/>
      </a:hlink>
      <a:folHlink>
        <a:srgbClr val="3F3F3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ALLPPT-COLOR-A19">
      <a:dk1>
        <a:sysClr val="windowText" lastClr="000000"/>
      </a:dk1>
      <a:lt1>
        <a:sysClr val="window" lastClr="FFFFFF"/>
      </a:lt1>
      <a:dk2>
        <a:srgbClr val="1F497D"/>
      </a:dk2>
      <a:lt2>
        <a:srgbClr val="EEECE1"/>
      </a:lt2>
      <a:accent1>
        <a:srgbClr val="32AEB8"/>
      </a:accent1>
      <a:accent2>
        <a:srgbClr val="F2A40D"/>
      </a:accent2>
      <a:accent3>
        <a:srgbClr val="32AEB8"/>
      </a:accent3>
      <a:accent4>
        <a:srgbClr val="F2A40D"/>
      </a:accent4>
      <a:accent5>
        <a:srgbClr val="32AEB8"/>
      </a:accent5>
      <a:accent6>
        <a:srgbClr val="F2A40D"/>
      </a:accent6>
      <a:hlink>
        <a:srgbClr val="3F3F3F"/>
      </a:hlink>
      <a:folHlink>
        <a:srgbClr val="3F3F3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a:solidFill>
            <a:srgbClr val="FF000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Section Break Slide Master">
  <a:themeElements>
    <a:clrScheme name="ALLPPT-COLOR-A19">
      <a:dk1>
        <a:sysClr val="windowText" lastClr="000000"/>
      </a:dk1>
      <a:lt1>
        <a:sysClr val="window" lastClr="FFFFFF"/>
      </a:lt1>
      <a:dk2>
        <a:srgbClr val="1F497D"/>
      </a:dk2>
      <a:lt2>
        <a:srgbClr val="EEECE1"/>
      </a:lt2>
      <a:accent1>
        <a:srgbClr val="32AEB8"/>
      </a:accent1>
      <a:accent2>
        <a:srgbClr val="F2A40D"/>
      </a:accent2>
      <a:accent3>
        <a:srgbClr val="32AEB8"/>
      </a:accent3>
      <a:accent4>
        <a:srgbClr val="F2A40D"/>
      </a:accent4>
      <a:accent5>
        <a:srgbClr val="32AEB8"/>
      </a:accent5>
      <a:accent6>
        <a:srgbClr val="F2A40D"/>
      </a:accent6>
      <a:hlink>
        <a:srgbClr val="3F3F3F"/>
      </a:hlink>
      <a:folHlink>
        <a:srgbClr val="3F3F3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2057</TotalTime>
  <Words>1059</Words>
  <Application>Microsoft Office PowerPoint</Application>
  <PresentationFormat>On-screen Show (16:9)</PresentationFormat>
  <Paragraphs>124</Paragraphs>
  <Slides>21</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21</vt:i4>
      </vt:variant>
    </vt:vector>
  </HeadingPairs>
  <TitlesOfParts>
    <vt:vector size="27" baseType="lpstr">
      <vt:lpstr>맑은 고딕</vt:lpstr>
      <vt:lpstr>Arial</vt:lpstr>
      <vt:lpstr>Arial Unicode MS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googleslidesppt.com;allppt.com</dc:creator>
  <cp:lastModifiedBy>Admin</cp:lastModifiedBy>
  <cp:revision>116</cp:revision>
  <dcterms:created xsi:type="dcterms:W3CDTF">2016-12-05T23:26:54Z</dcterms:created>
  <dcterms:modified xsi:type="dcterms:W3CDTF">2021-06-29T08:16:58Z</dcterms:modified>
</cp:coreProperties>
</file>

<file path=docProps/thumbnail.jpeg>
</file>